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9" r:id="rId3"/>
    <p:sldMasterId id="2147483721" r:id="rId4"/>
  </p:sldMasterIdLst>
  <p:notesMasterIdLst>
    <p:notesMasterId r:id="rId30"/>
  </p:notesMasterIdLst>
  <p:sldIdLst>
    <p:sldId id="2147472431" r:id="rId5"/>
    <p:sldId id="557" r:id="rId6"/>
    <p:sldId id="5766" r:id="rId7"/>
    <p:sldId id="5743" r:id="rId8"/>
    <p:sldId id="5742" r:id="rId9"/>
    <p:sldId id="5816" r:id="rId10"/>
    <p:sldId id="1717" r:id="rId11"/>
    <p:sldId id="2147472503" r:id="rId12"/>
    <p:sldId id="5748" r:id="rId13"/>
    <p:sldId id="5812" r:id="rId14"/>
    <p:sldId id="2147472504" r:id="rId15"/>
    <p:sldId id="5777" r:id="rId16"/>
    <p:sldId id="5778" r:id="rId17"/>
    <p:sldId id="5787" r:id="rId18"/>
    <p:sldId id="5811" r:id="rId19"/>
    <p:sldId id="5790" r:id="rId20"/>
    <p:sldId id="5817" r:id="rId21"/>
    <p:sldId id="5782" r:id="rId22"/>
    <p:sldId id="5819" r:id="rId23"/>
    <p:sldId id="5818" r:id="rId24"/>
    <p:sldId id="5800" r:id="rId25"/>
    <p:sldId id="5801" r:id="rId26"/>
    <p:sldId id="5806" r:id="rId27"/>
    <p:sldId id="5802" r:id="rId28"/>
    <p:sldId id="774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1112569262174"/>
          <c:y val="0.11233962805263764"/>
          <c:w val="0.87335739282589675"/>
          <c:h val="0.58509360328398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Diabetologist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FibroScan</c:v>
                </c:pt>
                <c:pt idx="1">
                  <c:v>FibroMeter</c:v>
                </c:pt>
                <c:pt idx="2">
                  <c:v>Fibrotest</c:v>
                </c:pt>
                <c:pt idx="3">
                  <c:v>FIB4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56</c:v>
                </c:pt>
                <c:pt idx="1">
                  <c:v>5</c:v>
                </c:pt>
                <c:pt idx="2">
                  <c:v>45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8-48C7-98DD-F6E7605B529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western GP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FibroScan</c:v>
                </c:pt>
                <c:pt idx="1">
                  <c:v>FibroMeter</c:v>
                </c:pt>
                <c:pt idx="2">
                  <c:v>Fibrotest</c:v>
                </c:pt>
                <c:pt idx="3">
                  <c:v>FIB4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49</c:v>
                </c:pt>
                <c:pt idx="1">
                  <c:v>20</c:v>
                </c:pt>
                <c:pt idx="2">
                  <c:v>21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8-48C7-98DD-F6E7605B529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Southtern GP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FibroScan</c:v>
                </c:pt>
                <c:pt idx="1">
                  <c:v>FibroMeter</c:v>
                </c:pt>
                <c:pt idx="2">
                  <c:v>Fibrotest</c:v>
                </c:pt>
                <c:pt idx="3">
                  <c:v>FIB4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36</c:v>
                </c:pt>
                <c:pt idx="1">
                  <c:v>1</c:v>
                </c:pt>
                <c:pt idx="2">
                  <c:v>37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8-48C7-98DD-F6E7605B5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1654767"/>
        <c:axId val="1872932479"/>
      </c:barChart>
      <c:catAx>
        <c:axId val="1821654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2932479"/>
        <c:crosses val="autoZero"/>
        <c:auto val="1"/>
        <c:lblAlgn val="ctr"/>
        <c:lblOffset val="100"/>
        <c:noMultiLvlLbl val="0"/>
      </c:catAx>
      <c:valAx>
        <c:axId val="18729324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216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51212-9094-4041-83DA-81647BA79C97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F422-F1B8-4496-A7E3-DCBDCCCA0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20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E02B4-4556-4D73-9E6E-1246140B216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6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F232A-D0AC-9B4F-A822-05618EDB3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0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76682-47A1-418E-AC40-3E2D59BCF81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88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E02B4-4556-4D73-9E6E-1246140B216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1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E02B4-4556-4D73-9E6E-1246140B216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97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E02B4-4556-4D73-9E6E-1246140B216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63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E02B4-4556-4D73-9E6E-1246140B216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77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F232A-D0AC-9B4F-A822-05618EDB3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1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F232A-D0AC-9B4F-A822-05618EDB3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E02B4-4556-4D73-9E6E-1246140B216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4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1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1A152-AB1B-4EE2-95C2-0C7601AA9C28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488188"/>
            <a:ext cx="10972800" cy="498598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000" y="1584000"/>
            <a:ext cx="10972800" cy="1806648"/>
          </a:xfrm>
        </p:spPr>
        <p:txBody>
          <a:bodyPr vert="horz" lIns="0" tIns="0" rIns="0" bIns="0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77516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6A0333-F724-4C67-8F6A-99F3F9040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72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gradFill>
          <a:gsLst>
            <a:gs pos="19000">
              <a:schemeClr val="accent1"/>
            </a:gs>
            <a:gs pos="100000">
              <a:srgbClr val="8CB7E3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97996F4-8376-4095-9F3A-5C4FA182A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0954" y="1732947"/>
            <a:ext cx="10410092" cy="1696053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0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15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Orange">
    <p:bg>
      <p:bgPr>
        <a:blipFill dpi="0" rotWithShape="1">
          <a:blip r:embed="rId2">
            <a:alphaModFix amt="297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93015B-B350-4701-A37F-6F9B9A1296C2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Clr>
                <a:srgbClr val="5382C2"/>
              </a:buClr>
              <a:buFontTx/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3066592"/>
            <a:ext cx="7157992" cy="724814"/>
          </a:xfrm>
        </p:spPr>
        <p:txBody>
          <a:bodyPr anchor="ctr"/>
          <a:lstStyle>
            <a:lvl1pPr marL="361950" indent="-36195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"/>
              <a:defRPr/>
            </a:lvl1pPr>
            <a:lvl2pPr marL="628650" indent="-2667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75000"/>
              <a:buFont typeface="Wingdings 2" panose="05020102010507070707" pitchFamily="18" charset="2"/>
              <a:buChar char=""/>
              <a:tabLst/>
              <a:defRPr sz="2000"/>
            </a:lvl2pPr>
            <a:lvl3pPr marL="865188" indent="-342900">
              <a:buFont typeface="+mj-lt"/>
              <a:buAutoNum type="arabicPeriod"/>
              <a:defRPr/>
            </a:lvl3pPr>
            <a:lvl4pPr marL="1204913" indent="-342900">
              <a:buFont typeface="+mj-lt"/>
              <a:buAutoNum type="arabicPeriod"/>
              <a:defRPr/>
            </a:lvl4pPr>
            <a:lvl5pPr marL="1430338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098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1FBBA-A831-4636-8573-715361EAEFF2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53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3066593"/>
            <a:ext cx="7157992" cy="724814"/>
          </a:xfrm>
        </p:spPr>
        <p:txBody>
          <a:bodyPr vert="horz" lIns="0" tIns="0" rIns="0" bIns="0" rtlCol="0" anchor="ctr">
            <a:spAutoFit/>
          </a:bodyPr>
          <a:lstStyle>
            <a:lvl1pPr>
              <a:defRPr lang="en-US" dirty="0"/>
            </a:lvl1pPr>
            <a:lvl2pPr>
              <a:defRPr lang="en-US" sz="2000" dirty="0"/>
            </a:lvl2pPr>
          </a:lstStyle>
          <a:p>
            <a:pPr marL="361950" lvl="0" indent="-361950"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Char char=""/>
            </a:pPr>
            <a:r>
              <a:rPr lang="en-US" dirty="0"/>
              <a:t>Edit master text styles</a:t>
            </a:r>
          </a:p>
          <a:p>
            <a:pPr marL="628650" lvl="1">
              <a:buClr>
                <a:schemeClr val="accent1"/>
              </a:buClr>
              <a:buSzPct val="75000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80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C85822-4DF6-4D35-80DF-3C296273489F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82C2"/>
              </a:buClr>
              <a:buFontTx/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35B0E5-9237-4996-A98A-6570CEF23922}"/>
              </a:ext>
            </a:extLst>
          </p:cNvPr>
          <p:cNvSpPr txBox="1"/>
          <p:nvPr userDrawn="1"/>
        </p:nvSpPr>
        <p:spPr>
          <a:xfrm>
            <a:off x="1" y="30415"/>
            <a:ext cx="4249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483FD0-A408-114B-24F1-02972E2DE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000" y="2533370"/>
            <a:ext cx="7364925" cy="1791260"/>
          </a:xfrm>
        </p:spPr>
        <p:txBody>
          <a:bodyPr anchor="ctr" anchorCtr="0">
            <a:spAutoFit/>
          </a:bodyPr>
          <a:lstStyle>
            <a:lvl1pPr marL="361950" indent="-36195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lvl1pPr>
            <a:lvl2pPr marL="628650" indent="-266700">
              <a:defRPr sz="2000"/>
            </a:lvl2pPr>
            <a:lvl3pPr marL="895350" indent="-276225">
              <a:defRPr sz="1800"/>
            </a:lvl3pPr>
            <a:lvl4pPr marL="1162050" indent="-266700">
              <a:defRPr sz="1600"/>
            </a:lvl4pPr>
            <a:lvl5pPr marL="1343025" indent="-180975"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488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Background">
    <p:bg>
      <p:bgPr>
        <a:solidFill>
          <a:srgbClr val="DD7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50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bg>
      <p:bgPr>
        <a:solidFill>
          <a:srgbClr val="538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06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ckgrou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56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ing GILEAD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A2184507-F3AF-2154-6F9F-FBDC6B58D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4" y="3108988"/>
            <a:ext cx="1985712" cy="6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15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4158-C3A8-43E2-BCAE-B5554CE563BC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6050-4F0D-4557-8AD2-C62B7D5E2E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92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55D653-F2B6-20DA-1E6C-69C27578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1F05B-24F4-4EAB-B54F-A97A86A4E4EB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Proxima Nova Regular" panose="0200050603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Proxima Nova Regular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Webconfere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aysage, brouillard, montagne&#10;&#10;Description générée automatiquement">
            <a:extLst>
              <a:ext uri="{FF2B5EF4-FFF2-40B4-BE49-F238E27FC236}">
                <a16:creationId xmlns:a16="http://schemas.microsoft.com/office/drawing/2014/main" id="{97AEA915-54AE-E1A5-7815-660A69071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E2FBD2-2BD1-475E-8B0C-CDB7A9F1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0" b="9145"/>
          <a:stretch/>
        </p:blipFill>
        <p:spPr>
          <a:xfrm>
            <a:off x="5052437" y="5756675"/>
            <a:ext cx="522417" cy="104546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332C93-B908-17E1-0CA2-CF7D5D954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b="40133"/>
          <a:stretch/>
        </p:blipFill>
        <p:spPr>
          <a:xfrm>
            <a:off x="5574854" y="5756675"/>
            <a:ext cx="1778994" cy="688895"/>
          </a:xfrm>
          <a:prstGeom prst="rect">
            <a:avLst/>
          </a:prstGeom>
        </p:spPr>
      </p:pic>
      <p:pic>
        <p:nvPicPr>
          <p:cNvPr id="9" name="Image 8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75FE0281-603C-CD65-75B8-AB81F7B91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52" y="291440"/>
            <a:ext cx="5335896" cy="28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37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1A152-AB1B-4EE2-95C2-0C7601AA9C28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488188"/>
            <a:ext cx="10972800" cy="498598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000" y="1584000"/>
            <a:ext cx="10972800" cy="1806648"/>
          </a:xfrm>
        </p:spPr>
        <p:txBody>
          <a:bodyPr vert="horz" lIns="0" tIns="0" rIns="0" bIns="0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77516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6A0333-F724-4C67-8F6A-99F3F9040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58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Web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aysage, brouillard, montagne&#10;&#10;Description générée automatiquement">
            <a:extLst>
              <a:ext uri="{FF2B5EF4-FFF2-40B4-BE49-F238E27FC236}">
                <a16:creationId xmlns:a16="http://schemas.microsoft.com/office/drawing/2014/main" id="{97AEA915-54AE-E1A5-7815-660A69071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E2FBD2-2BD1-475E-8B0C-CDB7A9F1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0" b="9145"/>
          <a:stretch/>
        </p:blipFill>
        <p:spPr>
          <a:xfrm>
            <a:off x="5052437" y="5756675"/>
            <a:ext cx="522417" cy="104546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332C93-B908-17E1-0CA2-CF7D5D954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b="40133"/>
          <a:stretch/>
        </p:blipFill>
        <p:spPr>
          <a:xfrm>
            <a:off x="5574854" y="5756675"/>
            <a:ext cx="1778994" cy="688895"/>
          </a:xfrm>
          <a:prstGeom prst="rect">
            <a:avLst/>
          </a:prstGeom>
        </p:spPr>
      </p:pic>
      <p:pic>
        <p:nvPicPr>
          <p:cNvPr id="9" name="Image 8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75FE0281-603C-CD65-75B8-AB81F7B91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52" y="291440"/>
            <a:ext cx="5335896" cy="28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2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_LogoWeb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939" y="2881541"/>
            <a:ext cx="9576122" cy="238760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7939" y="1179604"/>
            <a:ext cx="9576122" cy="1655762"/>
          </a:xfrm>
        </p:spPr>
        <p:txBody>
          <a:bodyPr anchor="b">
            <a:noAutofit/>
          </a:bodyPr>
          <a:lstStyle>
            <a:lvl1pPr marL="0" indent="0" algn="ctr">
              <a:lnSpc>
                <a:spcPct val="110000"/>
              </a:lnSpc>
              <a:buNone/>
              <a:defRPr sz="1500" kern="8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920FFF-EB59-4BF5-9B0F-2343934C3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6"/>
          <a:stretch/>
        </p:blipFill>
        <p:spPr>
          <a:xfrm>
            <a:off x="310640" y="4420"/>
            <a:ext cx="2350367" cy="714671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3FBE1-C6AA-B478-F877-1C937A7D9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2"/>
          <a:stretch/>
        </p:blipFill>
        <p:spPr>
          <a:xfrm>
            <a:off x="310641" y="4420"/>
            <a:ext cx="488350" cy="11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71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arti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627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-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CE712B-4B3A-41EE-BD83-BE732D2650FF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53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7" y="2881541"/>
            <a:ext cx="3469025" cy="238760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187" y="1179604"/>
            <a:ext cx="3469025" cy="1655762"/>
          </a:xfrm>
        </p:spPr>
        <p:txBody>
          <a:bodyPr anchor="b">
            <a:noAutofit/>
          </a:bodyPr>
          <a:lstStyle>
            <a:lvl1pPr marL="0" indent="0" algn="ctr">
              <a:lnSpc>
                <a:spcPct val="110000"/>
              </a:lnSpc>
              <a:buNone/>
              <a:defRPr sz="1500" kern="8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026B5-9B2F-4CDD-991D-C654E39E2AAE}"/>
              </a:ext>
            </a:extLst>
          </p:cNvPr>
          <p:cNvSpPr/>
          <p:nvPr userDrawn="1"/>
        </p:nvSpPr>
        <p:spPr>
          <a:xfrm flipH="1">
            <a:off x="4249783" y="0"/>
            <a:ext cx="79422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7F78228-A5EF-4C2A-9A2F-7B42CE720F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9783" y="0"/>
            <a:ext cx="7942216" cy="6858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34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708D69-6D47-423C-9EA6-E7BCCB5F9996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65710"/>
            <a:ext cx="7925040" cy="1149744"/>
          </a:xfrm>
        </p:spPr>
        <p:txBody>
          <a:bodyPr anchor="ctr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72323"/>
            <a:ext cx="5518484" cy="4599878"/>
          </a:xfrm>
        </p:spPr>
        <p:txBody>
          <a:bodyPr/>
          <a:lstStyle>
            <a:lvl1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77516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FB6D71E2-1532-414E-BF80-6332305BE5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5400" y="1571625"/>
            <a:ext cx="5597525" cy="4600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28FC6CB-E7C0-4793-A62D-E3B4FBA9B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444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E1AC63-4DB8-4FB0-809A-FB67A0CD8DE7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799"/>
            <a:ext cx="577515" cy="291492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E4CF18-1721-8C46-8422-7ED131F2A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22830"/>
            <a:ext cx="10972800" cy="1208666"/>
          </a:xfrm>
        </p:spPr>
        <p:txBody>
          <a:bodyPr anchor="ctr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00EED-1BDC-4543-A5C0-28870C93B6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5" y="1572321"/>
            <a:ext cx="5313637" cy="2398542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051E95-B26B-834D-A433-2F502795B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679" y="1572321"/>
            <a:ext cx="5313637" cy="2398542"/>
          </a:xfrm>
        </p:spPr>
        <p:txBody>
          <a:bodyPr/>
          <a:lstStyle>
            <a:lvl1pPr>
              <a:lnSpc>
                <a:spcPct val="110000"/>
              </a:lnSpc>
              <a:buClr>
                <a:srgbClr val="5382C2"/>
              </a:buClr>
              <a:defRPr/>
            </a:lvl1pPr>
            <a:lvl2pPr>
              <a:lnSpc>
                <a:spcPct val="110000"/>
              </a:lnSpc>
              <a:buClr>
                <a:srgbClr val="5382C2"/>
              </a:buClr>
              <a:defRPr/>
            </a:lvl2pPr>
            <a:lvl3pPr>
              <a:lnSpc>
                <a:spcPct val="110000"/>
              </a:lnSpc>
              <a:buClr>
                <a:schemeClr val="tx2"/>
              </a:buClr>
              <a:defRPr/>
            </a:lvl3pPr>
            <a:lvl4pPr>
              <a:lnSpc>
                <a:spcPct val="110000"/>
              </a:lnSpc>
              <a:buClr>
                <a:schemeClr val="accent2"/>
              </a:buClr>
              <a:defRPr/>
            </a:lvl4pPr>
            <a:lvl5pPr>
              <a:lnSpc>
                <a:spcPct val="110000"/>
              </a:lnSpc>
              <a:buClr>
                <a:srgbClr val="5382C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3F39160-59AC-4234-92CE-DAF144C1AF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849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045D6A3-E8B8-452E-B460-89A2BC4CA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9738" y="0"/>
            <a:ext cx="7942262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49B3B3-FCA8-4E57-A213-5717985B0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2893674"/>
            <a:ext cx="3482975" cy="818686"/>
          </a:xfrm>
        </p:spPr>
        <p:txBody>
          <a:bodyPr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522288" indent="0">
              <a:buNone/>
              <a:defRPr>
                <a:solidFill>
                  <a:schemeClr val="bg1"/>
                </a:solidFill>
              </a:defRPr>
            </a:lvl3pPr>
            <a:lvl4pPr marL="862013" indent="0"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</a:t>
            </a:r>
          </a:p>
        </p:txBody>
      </p:sp>
    </p:spTree>
    <p:extLst>
      <p:ext uri="{BB962C8B-B14F-4D97-AF65-F5344CB8AC3E}">
        <p14:creationId xmlns:p14="http://schemas.microsoft.com/office/powerpoint/2010/main" val="1060091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97996F4-8376-4095-9F3A-5C4FA182A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0954" y="1732947"/>
            <a:ext cx="10410092" cy="1696053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0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09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_LogoWebconference">
    <p:bg>
      <p:bgPr>
        <a:solidFill>
          <a:srgbClr val="538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939" y="2881541"/>
            <a:ext cx="9576122" cy="238760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7939" y="1179604"/>
            <a:ext cx="9576122" cy="1655762"/>
          </a:xfrm>
        </p:spPr>
        <p:txBody>
          <a:bodyPr anchor="b">
            <a:noAutofit/>
          </a:bodyPr>
          <a:lstStyle>
            <a:lvl1pPr marL="0" indent="0" algn="ctr">
              <a:lnSpc>
                <a:spcPct val="110000"/>
              </a:lnSpc>
              <a:buNone/>
              <a:defRPr sz="1500" kern="8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920FFF-EB59-4BF5-9B0F-2343934C3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6"/>
          <a:stretch/>
        </p:blipFill>
        <p:spPr>
          <a:xfrm>
            <a:off x="310640" y="4420"/>
            <a:ext cx="2350367" cy="714671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3FBE1-C6AA-B478-F877-1C937A7D9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2"/>
          <a:stretch/>
        </p:blipFill>
        <p:spPr>
          <a:xfrm>
            <a:off x="310641" y="4420"/>
            <a:ext cx="488350" cy="11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5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93015B-B350-4701-A37F-6F9B9A1296C2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Clr>
                <a:srgbClr val="5382C2"/>
              </a:buClr>
              <a:buFontTx/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3066592"/>
            <a:ext cx="7157992" cy="724814"/>
          </a:xfrm>
        </p:spPr>
        <p:txBody>
          <a:bodyPr anchor="ctr"/>
          <a:lstStyle>
            <a:lvl1pPr marL="361950" indent="-36195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"/>
              <a:defRPr/>
            </a:lvl1pPr>
            <a:lvl2pPr marL="628650" indent="-2667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75000"/>
              <a:buFont typeface="Wingdings 2" panose="05020102010507070707" pitchFamily="18" charset="2"/>
              <a:buChar char=""/>
              <a:tabLst/>
              <a:defRPr sz="2000"/>
            </a:lvl2pPr>
            <a:lvl3pPr marL="865188" indent="-342900">
              <a:buFont typeface="+mj-lt"/>
              <a:buAutoNum type="arabicPeriod"/>
              <a:defRPr/>
            </a:lvl3pPr>
            <a:lvl4pPr marL="1204913" indent="-342900">
              <a:buFont typeface="+mj-lt"/>
              <a:buAutoNum type="arabicPeriod"/>
              <a:defRPr/>
            </a:lvl4pPr>
            <a:lvl5pPr marL="1430338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0983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1FBBA-A831-4636-8573-715361EAEFF2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53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3066593"/>
            <a:ext cx="7157992" cy="724814"/>
          </a:xfrm>
        </p:spPr>
        <p:txBody>
          <a:bodyPr vert="horz" lIns="0" tIns="0" rIns="0" bIns="0" rtlCol="0" anchor="ctr">
            <a:spAutoFit/>
          </a:bodyPr>
          <a:lstStyle>
            <a:lvl1pPr>
              <a:defRPr lang="en-US" dirty="0"/>
            </a:lvl1pPr>
            <a:lvl2pPr>
              <a:defRPr lang="en-US" sz="2000" dirty="0"/>
            </a:lvl2pPr>
          </a:lstStyle>
          <a:p>
            <a:pPr marL="361950" lvl="0" indent="-361950"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Char char=""/>
            </a:pPr>
            <a:r>
              <a:rPr lang="en-US" dirty="0"/>
              <a:t>Edit master text styles</a:t>
            </a:r>
          </a:p>
          <a:p>
            <a:pPr marL="628650" lvl="1">
              <a:buClr>
                <a:schemeClr val="accent1"/>
              </a:buClr>
              <a:buSzPct val="75000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9537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C85822-4DF6-4D35-80DF-3C296273489F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82C2"/>
              </a:buClr>
              <a:buFontTx/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35B0E5-9237-4996-A98A-6570CEF23922}"/>
              </a:ext>
            </a:extLst>
          </p:cNvPr>
          <p:cNvSpPr txBox="1"/>
          <p:nvPr userDrawn="1"/>
        </p:nvSpPr>
        <p:spPr>
          <a:xfrm>
            <a:off x="1" y="30415"/>
            <a:ext cx="4249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483FD0-A408-114B-24F1-02972E2DE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000" y="2533370"/>
            <a:ext cx="7364925" cy="1791260"/>
          </a:xfrm>
        </p:spPr>
        <p:txBody>
          <a:bodyPr anchor="ctr" anchorCtr="0">
            <a:spAutoFit/>
          </a:bodyPr>
          <a:lstStyle>
            <a:lvl1pPr marL="361950" indent="-36195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lvl1pPr>
            <a:lvl2pPr marL="628650" indent="-266700">
              <a:defRPr sz="2000"/>
            </a:lvl2pPr>
            <a:lvl3pPr marL="895350" indent="-276225">
              <a:defRPr sz="1800"/>
            </a:lvl3pPr>
            <a:lvl4pPr marL="1162050" indent="-266700">
              <a:defRPr sz="1600"/>
            </a:lvl4pPr>
            <a:lvl5pPr marL="1343025" indent="-180975"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3534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64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671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55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GI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A2184507-F3AF-2154-6F9F-FBDC6B58D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4" y="3108988"/>
            <a:ext cx="1985712" cy="6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70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099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1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1A152-AB1B-4EE2-95C2-0C7601AA9C28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488188"/>
            <a:ext cx="10972800" cy="498598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000" y="1584000"/>
            <a:ext cx="10972800" cy="1806648"/>
          </a:xfrm>
        </p:spPr>
        <p:txBody>
          <a:bodyPr vert="horz" lIns="0" tIns="0" rIns="0" bIns="0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77516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6A0333-F724-4C67-8F6A-99F3F9040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850" y="6400800"/>
            <a:ext cx="10972800" cy="138499"/>
          </a:xfrm>
        </p:spPr>
        <p:txBody>
          <a:bodyPr/>
          <a:lstStyle>
            <a:lvl1pPr marL="0" indent="0">
              <a:buNone/>
              <a:defRPr sz="10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714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Webconferen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aysage, brouillard, montagne&#10;&#10;Description générée automatiquement">
            <a:extLst>
              <a:ext uri="{FF2B5EF4-FFF2-40B4-BE49-F238E27FC236}">
                <a16:creationId xmlns:a16="http://schemas.microsoft.com/office/drawing/2014/main" id="{97AEA915-54AE-E1A5-7815-660A69071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E2FBD2-2BD1-475E-8B0C-CDB7A9F1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0" b="9145"/>
          <a:stretch/>
        </p:blipFill>
        <p:spPr>
          <a:xfrm>
            <a:off x="5052437" y="5756675"/>
            <a:ext cx="522417" cy="104546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332C93-B908-17E1-0CA2-CF7D5D954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b="40133"/>
          <a:stretch/>
        </p:blipFill>
        <p:spPr>
          <a:xfrm>
            <a:off x="5574854" y="5756675"/>
            <a:ext cx="1778994" cy="688895"/>
          </a:xfrm>
          <a:prstGeom prst="rect">
            <a:avLst/>
          </a:prstGeom>
        </p:spPr>
      </p:pic>
      <p:pic>
        <p:nvPicPr>
          <p:cNvPr id="9" name="Image 8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75FE0281-603C-CD65-75B8-AB81F7B91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52" y="291440"/>
            <a:ext cx="5335896" cy="28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partie Orange">
    <p:bg>
      <p:bgPr>
        <a:solidFill>
          <a:srgbClr val="DD7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643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_LogoWebconference">
    <p:bg>
      <p:bgPr>
        <a:solidFill>
          <a:srgbClr val="538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939" y="2881541"/>
            <a:ext cx="9576122" cy="238760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7939" y="1179604"/>
            <a:ext cx="9576122" cy="1655762"/>
          </a:xfrm>
        </p:spPr>
        <p:txBody>
          <a:bodyPr anchor="b">
            <a:noAutofit/>
          </a:bodyPr>
          <a:lstStyle>
            <a:lvl1pPr marL="0" indent="0" algn="ctr">
              <a:lnSpc>
                <a:spcPct val="110000"/>
              </a:lnSpc>
              <a:buNone/>
              <a:defRPr sz="1500" kern="8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9920FFF-EB59-4BF5-9B0F-2343934C3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6"/>
          <a:stretch/>
        </p:blipFill>
        <p:spPr>
          <a:xfrm>
            <a:off x="310640" y="4420"/>
            <a:ext cx="2350367" cy="714671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D3FBE1-C6AA-B478-F877-1C937A7D9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2"/>
          <a:stretch/>
        </p:blipFill>
        <p:spPr>
          <a:xfrm>
            <a:off x="310641" y="4420"/>
            <a:ext cx="488350" cy="11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86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partie Orange">
    <p:bg>
      <p:bgPr>
        <a:solidFill>
          <a:srgbClr val="DD7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19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partie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292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-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CE712B-4B3A-41EE-BD83-BE732D2650FF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53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7" y="2881541"/>
            <a:ext cx="3469025" cy="238760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187" y="1179604"/>
            <a:ext cx="3469025" cy="1655762"/>
          </a:xfrm>
        </p:spPr>
        <p:txBody>
          <a:bodyPr anchor="b">
            <a:noAutofit/>
          </a:bodyPr>
          <a:lstStyle>
            <a:lvl1pPr marL="0" indent="0" algn="ctr">
              <a:lnSpc>
                <a:spcPct val="110000"/>
              </a:lnSpc>
              <a:buNone/>
              <a:defRPr sz="1500" kern="8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026B5-9B2F-4CDD-991D-C654E39E2AAE}"/>
              </a:ext>
            </a:extLst>
          </p:cNvPr>
          <p:cNvSpPr/>
          <p:nvPr userDrawn="1"/>
        </p:nvSpPr>
        <p:spPr>
          <a:xfrm flipH="1">
            <a:off x="4249783" y="0"/>
            <a:ext cx="79422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7F78228-A5EF-4C2A-9A2F-7B42CE720F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9783" y="0"/>
            <a:ext cx="7942216" cy="6858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284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708D69-6D47-423C-9EA6-E7BCCB5F9996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65710"/>
            <a:ext cx="7925040" cy="1149744"/>
          </a:xfrm>
        </p:spPr>
        <p:txBody>
          <a:bodyPr anchor="ctr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72323"/>
            <a:ext cx="5518484" cy="4599878"/>
          </a:xfrm>
        </p:spPr>
        <p:txBody>
          <a:bodyPr/>
          <a:lstStyle>
            <a:lvl1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77516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FB6D71E2-1532-414E-BF80-6332305BE5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5400" y="1571625"/>
            <a:ext cx="5597525" cy="4600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28FC6CB-E7C0-4793-A62D-E3B4FBA9B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648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3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E1AC63-4DB8-4FB0-809A-FB67A0CD8DE7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799"/>
            <a:ext cx="577515" cy="291492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E4CF18-1721-8C46-8422-7ED131F2A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22830"/>
            <a:ext cx="10972800" cy="1208666"/>
          </a:xfrm>
        </p:spPr>
        <p:txBody>
          <a:bodyPr anchor="ctr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00EED-1BDC-4543-A5C0-28870C93B6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5" y="1572321"/>
            <a:ext cx="5313637" cy="2398542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051E95-B26B-834D-A433-2F502795B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679" y="1572321"/>
            <a:ext cx="5313637" cy="2398542"/>
          </a:xfrm>
        </p:spPr>
        <p:txBody>
          <a:bodyPr/>
          <a:lstStyle>
            <a:lvl1pPr>
              <a:lnSpc>
                <a:spcPct val="110000"/>
              </a:lnSpc>
              <a:buClr>
                <a:srgbClr val="5382C2"/>
              </a:buClr>
              <a:defRPr/>
            </a:lvl1pPr>
            <a:lvl2pPr>
              <a:lnSpc>
                <a:spcPct val="110000"/>
              </a:lnSpc>
              <a:buClr>
                <a:srgbClr val="5382C2"/>
              </a:buClr>
              <a:defRPr/>
            </a:lvl2pPr>
            <a:lvl3pPr>
              <a:lnSpc>
                <a:spcPct val="110000"/>
              </a:lnSpc>
              <a:buClr>
                <a:schemeClr val="tx2"/>
              </a:buClr>
              <a:defRPr/>
            </a:lvl3pPr>
            <a:lvl4pPr>
              <a:lnSpc>
                <a:spcPct val="110000"/>
              </a:lnSpc>
              <a:buClr>
                <a:schemeClr val="accent2"/>
              </a:buClr>
              <a:defRPr/>
            </a:lvl4pPr>
            <a:lvl5pPr>
              <a:lnSpc>
                <a:spcPct val="110000"/>
              </a:lnSpc>
              <a:buClr>
                <a:srgbClr val="5382C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3F39160-59AC-4234-92CE-DAF144C1AF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286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_Image">
    <p:bg>
      <p:bgPr>
        <a:blipFill dpi="0" rotWithShape="1">
          <a:blip r:embed="rId2">
            <a:alphaModFix amt="297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045D6A3-E8B8-452E-B460-89A2BC4CA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9738" y="0"/>
            <a:ext cx="7942262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49B3B3-FCA8-4E57-A213-5717985B0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2893674"/>
            <a:ext cx="3482975" cy="818686"/>
          </a:xfrm>
        </p:spPr>
        <p:txBody>
          <a:bodyPr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522288" indent="0">
              <a:buNone/>
              <a:defRPr>
                <a:solidFill>
                  <a:schemeClr val="bg1"/>
                </a:solidFill>
              </a:defRPr>
            </a:lvl3pPr>
            <a:lvl4pPr marL="862013" indent="0"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</a:t>
            </a:r>
          </a:p>
        </p:txBody>
      </p:sp>
    </p:spTree>
    <p:extLst>
      <p:ext uri="{BB962C8B-B14F-4D97-AF65-F5344CB8AC3E}">
        <p14:creationId xmlns:p14="http://schemas.microsoft.com/office/powerpoint/2010/main" val="4010448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gradFill>
          <a:gsLst>
            <a:gs pos="19000">
              <a:schemeClr val="accent1"/>
            </a:gs>
            <a:gs pos="100000">
              <a:srgbClr val="8CB7E3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97996F4-8376-4095-9F3A-5C4FA182A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0954" y="1732947"/>
            <a:ext cx="10410092" cy="1696053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0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979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Orange">
    <p:bg>
      <p:bgPr>
        <a:blipFill dpi="0" rotWithShape="1">
          <a:blip r:embed="rId2">
            <a:alphaModFix amt="297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93015B-B350-4701-A37F-6F9B9A1296C2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Clr>
                <a:srgbClr val="5382C2"/>
              </a:buClr>
              <a:buFontTx/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3066592"/>
            <a:ext cx="7157992" cy="724814"/>
          </a:xfrm>
        </p:spPr>
        <p:txBody>
          <a:bodyPr anchor="ctr"/>
          <a:lstStyle>
            <a:lvl1pPr marL="361950" indent="-36195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Char char=""/>
              <a:defRPr/>
            </a:lvl1pPr>
            <a:lvl2pPr marL="628650" indent="-2667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75000"/>
              <a:buFont typeface="Wingdings 2" panose="05020102010507070707" pitchFamily="18" charset="2"/>
              <a:buChar char=""/>
              <a:tabLst/>
              <a:defRPr sz="2000"/>
            </a:lvl2pPr>
            <a:lvl3pPr marL="865188" indent="-342900">
              <a:buFont typeface="+mj-lt"/>
              <a:buAutoNum type="arabicPeriod"/>
              <a:defRPr/>
            </a:lvl3pPr>
            <a:lvl4pPr marL="1204913" indent="-342900">
              <a:buFont typeface="+mj-lt"/>
              <a:buAutoNum type="arabicPeriod"/>
              <a:defRPr/>
            </a:lvl4pPr>
            <a:lvl5pPr marL="1430338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749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1FBBA-A831-4636-8573-715361EAEFF2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53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EB27AF-DD57-7246-971E-7506C050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972" y="3066593"/>
            <a:ext cx="7157992" cy="724814"/>
          </a:xfrm>
        </p:spPr>
        <p:txBody>
          <a:bodyPr vert="horz" lIns="0" tIns="0" rIns="0" bIns="0" rtlCol="0" anchor="ctr">
            <a:spAutoFit/>
          </a:bodyPr>
          <a:lstStyle>
            <a:lvl1pPr>
              <a:defRPr lang="en-US" dirty="0"/>
            </a:lvl1pPr>
            <a:lvl2pPr>
              <a:defRPr lang="en-US" sz="2000" dirty="0"/>
            </a:lvl2pPr>
          </a:lstStyle>
          <a:p>
            <a:pPr marL="361950" lvl="0" indent="-361950"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Char char=""/>
            </a:pPr>
            <a:r>
              <a:rPr lang="en-US" dirty="0"/>
              <a:t>Edit master text styles</a:t>
            </a:r>
          </a:p>
          <a:p>
            <a:pPr marL="628650" lvl="1">
              <a:buClr>
                <a:schemeClr val="accent1"/>
              </a:buClr>
              <a:buSzPct val="75000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962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partie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58249"/>
            <a:ext cx="10058400" cy="23876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i="0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77886"/>
            <a:ext cx="10058400" cy="1655762"/>
          </a:xfrm>
        </p:spPr>
        <p:txBody>
          <a:bodyPr anchor="t">
            <a:noAutofit/>
          </a:bodyPr>
          <a:lstStyle>
            <a:lvl1pPr marL="0" indent="0" algn="l">
              <a:lnSpc>
                <a:spcPct val="110000"/>
              </a:lnSpc>
              <a:buNone/>
              <a:defRPr sz="1500" b="0" i="0" kern="800" spc="3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9733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C85822-4DF6-4D35-80DF-3C296273489F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6D08-DDAD-E54A-B358-69F6739D98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187" y="1189899"/>
            <a:ext cx="3469025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5382C2"/>
              </a:buClr>
              <a:buFontTx/>
              <a:buNone/>
              <a:defRPr sz="3200" b="0" i="0">
                <a:solidFill>
                  <a:schemeClr val="bg1"/>
                </a:solidFill>
                <a:latin typeface="Trebuchet MS" panose="020B0703020202090204" pitchFamily="34" charset="0"/>
                <a:cs typeface="Rockwell Nova Light" panose="020603030202050204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35B0E5-9237-4996-A98A-6570CEF23922}"/>
              </a:ext>
            </a:extLst>
          </p:cNvPr>
          <p:cNvSpPr txBox="1"/>
          <p:nvPr userDrawn="1"/>
        </p:nvSpPr>
        <p:spPr>
          <a:xfrm>
            <a:off x="1" y="30415"/>
            <a:ext cx="4249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483FD0-A408-114B-24F1-02972E2DE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000" y="2533370"/>
            <a:ext cx="7364925" cy="1791260"/>
          </a:xfrm>
        </p:spPr>
        <p:txBody>
          <a:bodyPr anchor="ctr" anchorCtr="0">
            <a:spAutoFit/>
          </a:bodyPr>
          <a:lstStyle>
            <a:lvl1pPr marL="361950" indent="-36195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lvl1pPr>
            <a:lvl2pPr marL="628650" indent="-266700">
              <a:defRPr sz="2000"/>
            </a:lvl2pPr>
            <a:lvl3pPr marL="895350" indent="-276225">
              <a:defRPr sz="1800"/>
            </a:lvl3pPr>
            <a:lvl4pPr marL="1162050" indent="-266700">
              <a:defRPr sz="1600"/>
            </a:lvl4pPr>
            <a:lvl5pPr marL="1343025" indent="-180975"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24456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Background">
    <p:bg>
      <p:bgPr>
        <a:solidFill>
          <a:srgbClr val="DD7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758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bg>
      <p:bgPr>
        <a:solidFill>
          <a:srgbClr val="5383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16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ckgrou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582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ing GILEAD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A2184507-F3AF-2154-6F9F-FBDC6B58D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4" y="3108988"/>
            <a:ext cx="1985712" cy="6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1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BBA89-2DD9-D721-FE87-D3009FF6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2E77AD-1363-ECDB-4F0B-5728C007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52FB-F405-BC44-994A-36A174918E31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795F12-5BD5-4414-1F47-0BCDCD20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CDE0DF-C449-DB5F-81D2-4CFDEF61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8A8B-CBA1-B849-BC49-50B251C01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729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962" y="1599673"/>
            <a:ext cx="5399159" cy="45268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2879" y="1599673"/>
            <a:ext cx="5399160" cy="45268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56F80-9ABA-E2FD-17FB-38927A692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A6F74-AE60-5788-C3A3-CD3CE3202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1C0CF-0C66-8BAD-A4F4-C79621D06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B420-4EDB-974F-8779-720554F2D8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2214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993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F79F3-037F-03AB-0F26-3563822A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29BF1C-A876-BCA1-64FB-21CFE1DD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B27943-E0EF-AA69-A297-24D71A20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52FB-F405-BC44-994A-36A174918E31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3EE8D6-F54C-59E2-22BB-F3628D16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B8E87D-B2EB-ABE6-8388-1DD4736A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8A8B-CBA1-B849-BC49-50B251C01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161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9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-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CE712B-4B3A-41EE-BD83-BE732D2650FF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53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71CDD-03B6-5447-B8EF-BC2DD2AB7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7" y="2881541"/>
            <a:ext cx="3469025" cy="238760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72D1E-ECF6-C04B-874C-31D977FFD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187" y="1179604"/>
            <a:ext cx="3469025" cy="1655762"/>
          </a:xfrm>
        </p:spPr>
        <p:txBody>
          <a:bodyPr anchor="b">
            <a:noAutofit/>
          </a:bodyPr>
          <a:lstStyle>
            <a:lvl1pPr marL="0" indent="0" algn="ctr">
              <a:lnSpc>
                <a:spcPct val="110000"/>
              </a:lnSpc>
              <a:buNone/>
              <a:defRPr sz="1500" kern="8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026B5-9B2F-4CDD-991D-C654E39E2AAE}"/>
              </a:ext>
            </a:extLst>
          </p:cNvPr>
          <p:cNvSpPr/>
          <p:nvPr userDrawn="1"/>
        </p:nvSpPr>
        <p:spPr>
          <a:xfrm flipH="1">
            <a:off x="4249783" y="0"/>
            <a:ext cx="79422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xima Nova Regular" panose="02000506030000020004" pitchFamily="2" charset="0"/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7F78228-A5EF-4C2A-9A2F-7B42CE720F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9783" y="0"/>
            <a:ext cx="7942216" cy="6858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234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607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325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800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85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91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39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26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840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7945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45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2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708D69-6D47-423C-9EA6-E7BCCB5F9996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65710"/>
            <a:ext cx="7925040" cy="1149744"/>
          </a:xfrm>
        </p:spPr>
        <p:txBody>
          <a:bodyPr anchor="ctr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72323"/>
            <a:ext cx="5518484" cy="4599878"/>
          </a:xfrm>
        </p:spPr>
        <p:txBody>
          <a:bodyPr/>
          <a:lstStyle>
            <a:lvl1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577516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FB6D71E2-1532-414E-BF80-6332305BE5B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5400" y="1571625"/>
            <a:ext cx="5597525" cy="4600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28FC6CB-E7C0-4793-A62D-E3B4FBA9B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56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3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E1AC63-4DB8-4FB0-809A-FB67A0CD8DE7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3B64-FFC3-D742-A6BD-5B3A9523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0799"/>
            <a:ext cx="577515" cy="291492"/>
          </a:xfrm>
        </p:spPr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E4CF18-1721-8C46-8422-7ED131F2A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22830"/>
            <a:ext cx="10972800" cy="1208666"/>
          </a:xfrm>
        </p:spPr>
        <p:txBody>
          <a:bodyPr anchor="ctr"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00EED-1BDC-4543-A5C0-28870C93B6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5" y="1572321"/>
            <a:ext cx="5313637" cy="2398542"/>
          </a:xfrm>
        </p:spPr>
        <p:txBody>
          <a:bodyPr>
            <a:spAutoFit/>
          </a:bodyPr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051E95-B26B-834D-A433-2F502795B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679" y="1572321"/>
            <a:ext cx="5313637" cy="2398542"/>
          </a:xfrm>
        </p:spPr>
        <p:txBody>
          <a:bodyPr/>
          <a:lstStyle>
            <a:lvl1pPr>
              <a:lnSpc>
                <a:spcPct val="110000"/>
              </a:lnSpc>
              <a:buClr>
                <a:srgbClr val="5382C2"/>
              </a:buClr>
              <a:defRPr/>
            </a:lvl1pPr>
            <a:lvl2pPr>
              <a:lnSpc>
                <a:spcPct val="110000"/>
              </a:lnSpc>
              <a:buClr>
                <a:srgbClr val="5382C2"/>
              </a:buClr>
              <a:defRPr/>
            </a:lvl2pPr>
            <a:lvl3pPr>
              <a:lnSpc>
                <a:spcPct val="110000"/>
              </a:lnSpc>
              <a:buClr>
                <a:schemeClr val="tx2"/>
              </a:buClr>
              <a:defRPr/>
            </a:lvl3pPr>
            <a:lvl4pPr>
              <a:lnSpc>
                <a:spcPct val="110000"/>
              </a:lnSpc>
              <a:buClr>
                <a:schemeClr val="accent2"/>
              </a:buClr>
              <a:defRPr/>
            </a:lvl4pPr>
            <a:lvl5pPr>
              <a:lnSpc>
                <a:spcPct val="110000"/>
              </a:lnSpc>
              <a:buClr>
                <a:srgbClr val="5382C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3F39160-59AC-4234-92CE-DAF144C1AF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6400800"/>
            <a:ext cx="10972800" cy="457200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99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9406C-54AA-BB4A-A894-DCE9A23B31DE}"/>
              </a:ext>
            </a:extLst>
          </p:cNvPr>
          <p:cNvSpPr/>
          <p:nvPr userDrawn="1"/>
        </p:nvSpPr>
        <p:spPr>
          <a:xfrm>
            <a:off x="0" y="0"/>
            <a:ext cx="4249783" cy="6858000"/>
          </a:xfrm>
          <a:prstGeom prst="rect">
            <a:avLst/>
          </a:prstGeom>
          <a:solidFill>
            <a:srgbClr val="DD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Proxima Nova Regular" panose="020005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53706-DED6-894F-BE2A-F4DA16AF1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045D6A3-E8B8-452E-B460-89A2BC4CA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9738" y="0"/>
            <a:ext cx="7942262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49B3B3-FCA8-4E57-A213-5717985B0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725" y="2893674"/>
            <a:ext cx="3482975" cy="818686"/>
          </a:xfrm>
        </p:spPr>
        <p:txBody>
          <a:bodyPr anchor="ctr">
            <a:sp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522288" indent="0">
              <a:buNone/>
              <a:defRPr>
                <a:solidFill>
                  <a:schemeClr val="bg1"/>
                </a:solidFill>
              </a:defRPr>
            </a:lvl3pPr>
            <a:lvl4pPr marL="862013" indent="0"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</a:t>
            </a:r>
          </a:p>
        </p:txBody>
      </p:sp>
    </p:spTree>
    <p:extLst>
      <p:ext uri="{BB962C8B-B14F-4D97-AF65-F5344CB8AC3E}">
        <p14:creationId xmlns:p14="http://schemas.microsoft.com/office/powerpoint/2010/main" val="59475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297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1D0C-AFF0-5824-5991-23B5F2ACA02B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88188"/>
            <a:ext cx="10924674" cy="49859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10924674" cy="21051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6096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Proxima Nova Regular" panose="02000506030000020004" pitchFamily="2" charset="0"/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800" spc="0" baseline="0">
          <a:solidFill>
            <a:schemeClr val="bg1"/>
          </a:solidFill>
          <a:latin typeface="Trebuchet MS" panose="020B0703020202090204" pitchFamily="34" charset="0"/>
          <a:ea typeface="+mj-ea"/>
          <a:cs typeface="Rockwell Nova Light" panose="02060303020205020403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rgbClr val="F49C44"/>
        </a:buClr>
        <a:buFont typeface="Wingdings 2" panose="05020102010507070707" pitchFamily="18" charset="2"/>
        <a:buNone/>
        <a:defRPr sz="24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tx2"/>
        </a:buClr>
        <a:buFont typeface="Wingdings 2" panose="05020102010507070707" pitchFamily="18" charset="2"/>
        <a:buChar char=""/>
        <a:tabLst/>
        <a:defRPr sz="24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542925" indent="-276225" algn="l" defTabSz="9906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Font typeface="Wingdings 2" panose="05020102010507070707" pitchFamily="18" charset="2"/>
        <a:buChar char=""/>
        <a:tabLst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2"/>
        </a:buClr>
        <a:buFont typeface="Wingdings 3" panose="05040102010807070707" pitchFamily="18" charset="2"/>
        <a:buChar char=""/>
        <a:tabLst/>
        <a:defRPr sz="18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Font typeface="Trebuchet MS" panose="020B0603020202020204" pitchFamily="34" charset="0"/>
        <a:buChar char="–"/>
        <a:tabLst/>
        <a:defRPr sz="16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297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1D0C-AFF0-5824-5991-23B5F2ACA02B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88188"/>
            <a:ext cx="10924674" cy="49859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10924674" cy="21051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6096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Proxima Nova Regular" panose="02000506030000020004" pitchFamily="2" charset="0"/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800" spc="0" baseline="0">
          <a:solidFill>
            <a:schemeClr val="bg1"/>
          </a:solidFill>
          <a:latin typeface="Trebuchet MS" panose="020B0703020202090204" pitchFamily="34" charset="0"/>
          <a:ea typeface="+mj-ea"/>
          <a:cs typeface="Rockwell Nova Light" panose="02060303020205020403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rgbClr val="F49C44"/>
        </a:buClr>
        <a:buFont typeface="Wingdings 2" panose="05020102010507070707" pitchFamily="18" charset="2"/>
        <a:buNone/>
        <a:defRPr sz="24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tx2"/>
        </a:buClr>
        <a:buFont typeface="Wingdings 2" panose="05020102010507070707" pitchFamily="18" charset="2"/>
        <a:buChar char=""/>
        <a:tabLst/>
        <a:defRPr sz="24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542925" indent="-276225" algn="l" defTabSz="9906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Font typeface="Wingdings 2" panose="05020102010507070707" pitchFamily="18" charset="2"/>
        <a:buChar char=""/>
        <a:tabLst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2"/>
        </a:buClr>
        <a:buFont typeface="Wingdings 3" panose="05040102010807070707" pitchFamily="18" charset="2"/>
        <a:buChar char=""/>
        <a:tabLst/>
        <a:defRPr sz="18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Font typeface="Trebuchet MS" panose="020B0603020202020204" pitchFamily="34" charset="0"/>
        <a:buChar char="–"/>
        <a:tabLst/>
        <a:defRPr sz="16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297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1D0C-AFF0-5824-5991-23B5F2ACA02B}"/>
              </a:ext>
            </a:extLst>
          </p:cNvPr>
          <p:cNvSpPr/>
          <p:nvPr userDrawn="1"/>
        </p:nvSpPr>
        <p:spPr>
          <a:xfrm>
            <a:off x="0" y="122830"/>
            <a:ext cx="12192000" cy="1229314"/>
          </a:xfrm>
          <a:prstGeom prst="rect">
            <a:avLst/>
          </a:prstGeom>
          <a:solidFill>
            <a:srgbClr val="DD71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D506E-9CFA-5744-8CC1-366D985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88188"/>
            <a:ext cx="10924674" cy="49859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A9B1D-8809-B740-A68B-9969B712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10924674" cy="21051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8E2B-2B06-3049-8A99-94E0B3F7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00799"/>
            <a:ext cx="6096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/>
                </a:solidFill>
                <a:latin typeface="Proxima Nova Regular" panose="02000506030000020004" pitchFamily="2" charset="0"/>
              </a:defRPr>
            </a:lvl1pPr>
          </a:lstStyle>
          <a:p>
            <a:fld id="{4BEAA09E-D67E-864E-8466-C38E88600C4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800" spc="0" baseline="0">
          <a:solidFill>
            <a:schemeClr val="bg1"/>
          </a:solidFill>
          <a:latin typeface="Trebuchet MS" panose="020B0703020202090204" pitchFamily="34" charset="0"/>
          <a:ea typeface="+mj-ea"/>
          <a:cs typeface="Rockwell Nova Light" panose="02060303020205020403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Clr>
          <a:srgbClr val="F49C44"/>
        </a:buClr>
        <a:buFont typeface="Wingdings 2" panose="05020102010507070707" pitchFamily="18" charset="2"/>
        <a:buNone/>
        <a:defRPr sz="24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tx2"/>
        </a:buClr>
        <a:buFont typeface="Wingdings 2" panose="05020102010507070707" pitchFamily="18" charset="2"/>
        <a:buChar char=""/>
        <a:tabLst/>
        <a:defRPr sz="24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542925" indent="-276225" algn="l" defTabSz="9906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Font typeface="Wingdings 2" panose="05020102010507070707" pitchFamily="18" charset="2"/>
        <a:buChar char=""/>
        <a:tabLst/>
        <a:defRPr sz="20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809625" indent="-26670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2"/>
        </a:buClr>
        <a:buFont typeface="Wingdings 3" panose="05040102010807070707" pitchFamily="18" charset="2"/>
        <a:buChar char=""/>
        <a:tabLst/>
        <a:defRPr sz="18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Font typeface="Trebuchet MS" panose="020B0603020202020204" pitchFamily="34" charset="0"/>
        <a:buChar char="–"/>
        <a:tabLst/>
        <a:defRPr sz="1600" b="0" i="0" kern="1600" spc="-5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1A78-4D11-3445-91E0-D20D6A6EBEEB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B418-376A-A54F-BE6A-4F9FD976A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37582F1-B258-4F6E-A74F-A12B5DAE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814743"/>
            <a:ext cx="10058400" cy="1231106"/>
          </a:xfrm>
        </p:spPr>
        <p:txBody>
          <a:bodyPr/>
          <a:lstStyle/>
          <a:p>
            <a:r>
              <a:rPr lang="fr-FR" dirty="0"/>
              <a:t>Le FIB-4, </a:t>
            </a:r>
            <a:br>
              <a:rPr lang="fr-FR" dirty="0"/>
            </a:br>
            <a:r>
              <a:rPr lang="fr-FR" dirty="0"/>
              <a:t>l’outil de dépistage incontournable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6CEB0A7-10B4-455B-9C83-735882FBC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800" dirty="0"/>
              <a:t>Oui : D Ouzan(Saint Laurent du Var)</a:t>
            </a:r>
          </a:p>
        </p:txBody>
      </p:sp>
    </p:spTree>
    <p:extLst>
      <p:ext uri="{BB962C8B-B14F-4D97-AF65-F5344CB8AC3E}">
        <p14:creationId xmlns:p14="http://schemas.microsoft.com/office/powerpoint/2010/main" val="27634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8A1E4-1C57-4599-92F1-07A453DB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20" y="488188"/>
            <a:ext cx="10924674" cy="498598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Evaluation du calcul automatique</a:t>
            </a:r>
            <a:br>
              <a:rPr lang="fr-FR" sz="3200" dirty="0"/>
            </a:br>
            <a:r>
              <a:rPr lang="fr-FR" sz="3200" dirty="0"/>
              <a:t> du FIB-4 en médecine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94E91F-BA5B-49CE-8133-90BFAAFB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           </a:t>
            </a:r>
            <a:r>
              <a:rPr lang="fr-FR" dirty="0"/>
              <a:t>2</a:t>
            </a:r>
            <a:r>
              <a:rPr lang="fr-FR" sz="2400" dirty="0"/>
              <a:t>5 MG            Mars-Septembre 2022:  3427 consultants </a:t>
            </a:r>
            <a:endParaRPr lang="fr-FR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400" dirty="0"/>
              <a:t>                                             NFS/P et transaminases   →    FIB-4      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sz="2400" dirty="0"/>
              <a:t>                      Si le FIB-4 &gt; 1.3  un test ELF est réalisé sur le même prélèvement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258E130B-B28B-408E-AA9A-CC88BF5A4BDB}"/>
              </a:ext>
            </a:extLst>
          </p:cNvPr>
          <p:cNvSpPr/>
          <p:nvPr/>
        </p:nvSpPr>
        <p:spPr>
          <a:xfrm flipV="1">
            <a:off x="-513708" y="3755719"/>
            <a:ext cx="51371" cy="457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C16BC9-4AF5-9A7B-C1E9-E448CFDFA5EF}"/>
              </a:ext>
            </a:extLst>
          </p:cNvPr>
          <p:cNvSpPr txBox="1"/>
          <p:nvPr/>
        </p:nvSpPr>
        <p:spPr>
          <a:xfrm>
            <a:off x="5223998" y="6222136"/>
            <a:ext cx="654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Avis favorable CPP du Sud Ouest et Outre Mer du 4 Novembre 202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AC179C-F78D-4849-AF02-20346814B700}"/>
              </a:ext>
            </a:extLst>
          </p:cNvPr>
          <p:cNvSpPr txBox="1"/>
          <p:nvPr/>
        </p:nvSpPr>
        <p:spPr>
          <a:xfrm>
            <a:off x="1820916" y="3429000"/>
            <a:ext cx="8552793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FIB-4 &gt;  1.3:    869 /3427 =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25%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              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dont  85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(2.5 %)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&gt; 2.67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509/849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(59%)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FIB-4 &gt;1.3 ont été confirmés par le test ELF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2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6490-0033-8C69-1851-180F4C2E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80" y="25212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Confirmation par le test ELF des </a:t>
            </a:r>
            <a:r>
              <a:rPr lang="fr-FR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sujets</a:t>
            </a:r>
            <a:r>
              <a:rPr lang="en-US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fr-FR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ont</a:t>
            </a:r>
            <a:r>
              <a:rPr lang="en-US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 score de FIB-4 &gt;1.3</a:t>
            </a:r>
            <a:endParaRPr lang="fr-FR" sz="66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6D3346E-20FF-C10D-EF80-339E8F172A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4892" y="2181362"/>
          <a:ext cx="9186972" cy="3629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701">
                  <a:extLst>
                    <a:ext uri="{9D8B030D-6E8A-4147-A177-3AD203B41FA5}">
                      <a16:colId xmlns:a16="http://schemas.microsoft.com/office/drawing/2014/main" val="2895606866"/>
                    </a:ext>
                  </a:extLst>
                </a:gridCol>
                <a:gridCol w="3030257">
                  <a:extLst>
                    <a:ext uri="{9D8B030D-6E8A-4147-A177-3AD203B41FA5}">
                      <a16:colId xmlns:a16="http://schemas.microsoft.com/office/drawing/2014/main" val="3578893472"/>
                    </a:ext>
                  </a:extLst>
                </a:gridCol>
                <a:gridCol w="2056040">
                  <a:extLst>
                    <a:ext uri="{9D8B030D-6E8A-4147-A177-3AD203B41FA5}">
                      <a16:colId xmlns:a16="http://schemas.microsoft.com/office/drawing/2014/main" val="1574659766"/>
                    </a:ext>
                  </a:extLst>
                </a:gridCol>
                <a:gridCol w="1823974">
                  <a:extLst>
                    <a:ext uri="{9D8B030D-6E8A-4147-A177-3AD203B41FA5}">
                      <a16:colId xmlns:a16="http://schemas.microsoft.com/office/drawing/2014/main" val="1327876553"/>
                    </a:ext>
                  </a:extLst>
                </a:gridCol>
              </a:tblGrid>
              <a:tr h="68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ELF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181" marR="121181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FIB-4 (1.3 - 2.67)  N=784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181" marR="121181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FIB4 &gt;2.67  N=85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181" marR="121181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      </a:t>
                      </a:r>
                      <a:r>
                        <a:rPr lang="fr-FR" sz="2000" kern="100" dirty="0">
                          <a:effectLst/>
                        </a:rPr>
                        <a:t>p</a:t>
                      </a:r>
                      <a:endParaRPr lang="fr-FR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181" marR="121181" marT="0" marB="0" anchor="ctr">
                    <a:solidFill>
                      <a:srgbClr val="DD7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56166"/>
                  </a:ext>
                </a:extLst>
              </a:tr>
              <a:tr h="1036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≥9.8</a:t>
                      </a:r>
                    </a:p>
                  </a:txBody>
                  <a:tcPr marL="121181" marR="121181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00" dirty="0">
                          <a:effectLst/>
                        </a:rPr>
                        <a:t>431 (56%) </a:t>
                      </a:r>
                    </a:p>
                  </a:txBody>
                  <a:tcPr marL="121181" marR="1211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68 (80%) </a:t>
                      </a:r>
                    </a:p>
                  </a:txBody>
                  <a:tcPr marL="121181" marR="1211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00" dirty="0">
                          <a:effectLst/>
                        </a:rPr>
                        <a:t>&lt;.0001</a:t>
                      </a:r>
                    </a:p>
                  </a:txBody>
                  <a:tcPr marL="121181" marR="121181" marT="0" marB="0" anchor="ctr"/>
                </a:tc>
                <a:extLst>
                  <a:ext uri="{0D108BD9-81ED-4DB2-BD59-A6C34878D82A}">
                    <a16:rowId xmlns:a16="http://schemas.microsoft.com/office/drawing/2014/main" val="3060051983"/>
                  </a:ext>
                </a:extLst>
              </a:tr>
              <a:tr h="7817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00" dirty="0">
                          <a:effectLst/>
                        </a:rPr>
                        <a:t>≥11.3</a:t>
                      </a:r>
                    </a:p>
                  </a:txBody>
                  <a:tcPr marL="121181" marR="121181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00" dirty="0">
                          <a:effectLst/>
                        </a:rPr>
                        <a:t>47 (6%)</a:t>
                      </a:r>
                    </a:p>
                  </a:txBody>
                  <a:tcPr marL="121181" marR="1211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00" dirty="0">
                          <a:effectLst/>
                        </a:rPr>
                        <a:t>18 (21%)</a:t>
                      </a:r>
                    </a:p>
                  </a:txBody>
                  <a:tcPr marL="121181" marR="1211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00" dirty="0">
                          <a:effectLst/>
                        </a:rPr>
                        <a:t>&lt;.0001</a:t>
                      </a:r>
                    </a:p>
                  </a:txBody>
                  <a:tcPr marL="121181" marR="121181" marT="0" marB="0" anchor="ctr"/>
                </a:tc>
                <a:extLst>
                  <a:ext uri="{0D108BD9-81ED-4DB2-BD59-A6C34878D82A}">
                    <a16:rowId xmlns:a16="http://schemas.microsoft.com/office/drawing/2014/main" val="2492771450"/>
                  </a:ext>
                </a:extLst>
              </a:tr>
              <a:tr h="1130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Ratio AST/ALT&gt;1 chez sujets à ALT&gt;N</a:t>
                      </a:r>
                    </a:p>
                  </a:txBody>
                  <a:tcPr marL="121181" marR="121181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9/88 (10%)</a:t>
                      </a:r>
                    </a:p>
                  </a:txBody>
                  <a:tcPr marL="121181" marR="1211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26/43 (60%)</a:t>
                      </a:r>
                    </a:p>
                  </a:txBody>
                  <a:tcPr marL="121181" marR="1211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121181" marR="121181" marT="0" marB="0" anchor="ctr"/>
                </a:tc>
                <a:extLst>
                  <a:ext uri="{0D108BD9-81ED-4DB2-BD59-A6C34878D82A}">
                    <a16:rowId xmlns:a16="http://schemas.microsoft.com/office/drawing/2014/main" val="279719015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091E36B-BB46-BA2B-A0B6-B857D42D2494}"/>
              </a:ext>
            </a:extLst>
          </p:cNvPr>
          <p:cNvSpPr txBox="1"/>
          <p:nvPr/>
        </p:nvSpPr>
        <p:spPr>
          <a:xfrm>
            <a:off x="3608175" y="6215449"/>
            <a:ext cx="12098911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OUZAN D et al. Évaluation du dépistage de la fibrose hépatique en médecine générale par le calcul automatique du score FIB-4,                                                                                                                          suivi en deuxième ligne par un  test ELF (Enhanced Liver Fibrosis). AFEF Rennes 2023</a:t>
            </a:r>
          </a:p>
        </p:txBody>
      </p:sp>
    </p:spTree>
    <p:extLst>
      <p:ext uri="{BB962C8B-B14F-4D97-AF65-F5344CB8AC3E}">
        <p14:creationId xmlns:p14="http://schemas.microsoft.com/office/powerpoint/2010/main" val="244701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5DAB9-B35B-F66E-BCF9-EF4F5D77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6" y="216888"/>
            <a:ext cx="10972455" cy="1111400"/>
          </a:xfrm>
          <a:noFill/>
        </p:spPr>
        <p:txBody>
          <a:bodyPr>
            <a:normAutofit fontScale="90000"/>
          </a:bodyPr>
          <a:lstStyle/>
          <a:p>
            <a:r>
              <a:rPr lang="fr-F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Facteurs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associés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à la confirmation du FIB-4 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 le test ELF</a:t>
            </a:r>
            <a:b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Renseignements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fournis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chez 755 des 869 patients  FIB-4 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&gt; 1.3</a:t>
            </a:r>
            <a:r>
              <a:rPr lang="en-US" sz="3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66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E53DB61-C7CC-1EA7-D225-27770EF49E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5879" y="1751799"/>
          <a:ext cx="9025388" cy="3796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634">
                  <a:extLst>
                    <a:ext uri="{9D8B030D-6E8A-4147-A177-3AD203B41FA5}">
                      <a16:colId xmlns:a16="http://schemas.microsoft.com/office/drawing/2014/main" val="1966710183"/>
                    </a:ext>
                  </a:extLst>
                </a:gridCol>
                <a:gridCol w="1965420">
                  <a:extLst>
                    <a:ext uri="{9D8B030D-6E8A-4147-A177-3AD203B41FA5}">
                      <a16:colId xmlns:a16="http://schemas.microsoft.com/office/drawing/2014/main" val="1668334144"/>
                    </a:ext>
                  </a:extLst>
                </a:gridCol>
                <a:gridCol w="1856167">
                  <a:extLst>
                    <a:ext uri="{9D8B030D-6E8A-4147-A177-3AD203B41FA5}">
                      <a16:colId xmlns:a16="http://schemas.microsoft.com/office/drawing/2014/main" val="2292012770"/>
                    </a:ext>
                  </a:extLst>
                </a:gridCol>
                <a:gridCol w="1856167">
                  <a:extLst>
                    <a:ext uri="{9D8B030D-6E8A-4147-A177-3AD203B41FA5}">
                      <a16:colId xmlns:a16="http://schemas.microsoft.com/office/drawing/2014/main" val="2042959093"/>
                    </a:ext>
                  </a:extLst>
                </a:gridCol>
              </a:tblGrid>
              <a:tr h="7861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112" marR="92112" marT="46056" marB="46056">
                    <a:solidFill>
                      <a:srgbClr val="DD71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</a:rPr>
                        <a:t>FIB4 ≥ 1.3 suivi par un test ELF</a:t>
                      </a:r>
                      <a:endParaRPr lang="fr-FR" sz="1800" kern="100" dirty="0">
                        <a:effectLst/>
                      </a:endParaRPr>
                    </a:p>
                  </a:txBody>
                  <a:tcPr marL="92112" marR="92112" marT="46056" marB="46056" anchor="ctr">
                    <a:solidFill>
                      <a:srgbClr val="DD71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P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>
                    <a:solidFill>
                      <a:srgbClr val="DD7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714049"/>
                  </a:ext>
                </a:extLst>
              </a:tr>
              <a:tr h="5056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ELF &lt;9.8 (N=301)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≥9.8 (N=454)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extLst>
                  <a:ext uri="{0D108BD9-81ED-4DB2-BD59-A6C34878D82A}">
                    <a16:rowId xmlns:a16="http://schemas.microsoft.com/office/drawing/2014/main" val="3434548218"/>
                  </a:ext>
                </a:extLst>
              </a:tr>
              <a:tr h="78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Age – N (%)               &lt;65   ans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                                ≥65  ans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127 (42%)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174 (58%)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73 (16%)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381 (84%)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rgbClr val="FF0000"/>
                          </a:solidFill>
                          <a:effectLst/>
                        </a:rPr>
                        <a:t>&lt;.0001</a:t>
                      </a:r>
                      <a:endParaRPr lang="fr-FR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extLst>
                  <a:ext uri="{0D108BD9-81ED-4DB2-BD59-A6C34878D82A}">
                    <a16:rowId xmlns:a16="http://schemas.microsoft.com/office/drawing/2014/main" val="3698104171"/>
                  </a:ext>
                </a:extLst>
              </a:tr>
              <a:tr h="570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IMC &gt; 25 – N (%)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113/299 (38%) 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211/446 (47%) 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rgbClr val="FF0000"/>
                          </a:solidFill>
                          <a:effectLst/>
                        </a:rPr>
                        <a:t>0.0102</a:t>
                      </a:r>
                      <a:endParaRPr lang="fr-FR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extLst>
                  <a:ext uri="{0D108BD9-81ED-4DB2-BD59-A6C34878D82A}">
                    <a16:rowId xmlns:a16="http://schemas.microsoft.com/office/drawing/2014/main" val="3281929564"/>
                  </a:ext>
                </a:extLst>
              </a:tr>
              <a:tr h="50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Diabète</a:t>
                      </a:r>
                      <a:r>
                        <a:rPr lang="fr-FR" sz="1800" kern="100" dirty="0">
                          <a:effectLst/>
                        </a:rPr>
                        <a:t> – N (%)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41 (14%)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108 (24%)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rgbClr val="FF0000"/>
                          </a:solidFill>
                          <a:effectLst/>
                        </a:rPr>
                        <a:t>0.0006</a:t>
                      </a:r>
                      <a:endParaRPr lang="fr-FR" sz="1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extLst>
                  <a:ext uri="{0D108BD9-81ED-4DB2-BD59-A6C34878D82A}">
                    <a16:rowId xmlns:a16="http://schemas.microsoft.com/office/drawing/2014/main" val="686239120"/>
                  </a:ext>
                </a:extLst>
              </a:tr>
              <a:tr h="648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Alcool</a:t>
                      </a:r>
                      <a:r>
                        <a:rPr lang="fr-FR" sz="1800" kern="100" dirty="0">
                          <a:effectLst/>
                        </a:rPr>
                        <a:t> – N (%)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45 (15%)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65 (14%)</a:t>
                      </a:r>
                      <a:endParaRPr lang="fr-FR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0.8284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454" marR="85454" marT="0" marB="0" anchor="ctr"/>
                </a:tc>
                <a:extLst>
                  <a:ext uri="{0D108BD9-81ED-4DB2-BD59-A6C34878D82A}">
                    <a16:rowId xmlns:a16="http://schemas.microsoft.com/office/drawing/2014/main" val="37292409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CED6D5F-3991-DE9D-4E2C-9791CA176CA4}"/>
              </a:ext>
            </a:extLst>
          </p:cNvPr>
          <p:cNvSpPr txBox="1"/>
          <p:nvPr/>
        </p:nvSpPr>
        <p:spPr>
          <a:xfrm>
            <a:off x="3539527" y="6085732"/>
            <a:ext cx="9570720" cy="49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OUZAN D et al. Évaluation du dépistage de la fibrose hépatique en médecine générale par le calcul automatique du score FIB-4,                                              suivi en deuxième ligne par un  test ELF (Enhanced Liver Fibrosis). AFEF Rennes 2023</a:t>
            </a:r>
          </a:p>
        </p:txBody>
      </p:sp>
    </p:spTree>
    <p:extLst>
      <p:ext uri="{BB962C8B-B14F-4D97-AF65-F5344CB8AC3E}">
        <p14:creationId xmlns:p14="http://schemas.microsoft.com/office/powerpoint/2010/main" val="233785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9D7D9-6B29-2711-139D-C8765E6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274638"/>
            <a:ext cx="12313435" cy="1133538"/>
          </a:xfrm>
        </p:spPr>
        <p:txBody>
          <a:bodyPr>
            <a:normAutofit/>
          </a:bodyPr>
          <a:lstStyle/>
          <a:p>
            <a:r>
              <a:rPr lang="fr-F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Renseignements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fournis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par le MG </a:t>
            </a:r>
            <a:b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chez 755 des 869 patients </a:t>
            </a:r>
            <a:r>
              <a:rPr lang="fr-FR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ayant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 FIB-4 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&gt; 1.3</a:t>
            </a:r>
            <a:r>
              <a:rPr lang="en-US" sz="3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fr-FR" sz="66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6A5E26D-7016-C135-3AAB-DF33D93E24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4421" y="1739667"/>
          <a:ext cx="8892138" cy="423202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64139">
                  <a:extLst>
                    <a:ext uri="{9D8B030D-6E8A-4147-A177-3AD203B41FA5}">
                      <a16:colId xmlns:a16="http://schemas.microsoft.com/office/drawing/2014/main" val="475156856"/>
                    </a:ext>
                  </a:extLst>
                </a:gridCol>
                <a:gridCol w="2199854">
                  <a:extLst>
                    <a:ext uri="{9D8B030D-6E8A-4147-A177-3AD203B41FA5}">
                      <a16:colId xmlns:a16="http://schemas.microsoft.com/office/drawing/2014/main" val="1476286711"/>
                    </a:ext>
                  </a:extLst>
                </a:gridCol>
                <a:gridCol w="3028145">
                  <a:extLst>
                    <a:ext uri="{9D8B030D-6E8A-4147-A177-3AD203B41FA5}">
                      <a16:colId xmlns:a16="http://schemas.microsoft.com/office/drawing/2014/main" val="2088220299"/>
                    </a:ext>
                  </a:extLst>
                </a:gridCol>
              </a:tblGrid>
              <a:tr h="370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Maladie du foie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64" marR="92264" marT="46132" marB="46132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00" dirty="0">
                          <a:effectLst/>
                        </a:rPr>
                        <a:t>N(%)</a:t>
                      </a:r>
                      <a:endParaRPr lang="fr-FR" dirty="0"/>
                    </a:p>
                  </a:txBody>
                  <a:tcPr marL="97193" marR="97193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Avis spécialisé(n=105)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93" marR="97193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62066"/>
                  </a:ext>
                </a:extLst>
              </a:tr>
              <a:tr h="1437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noProof="0" dirty="0">
                          <a:effectLst/>
                        </a:rPr>
                        <a:t>Connue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Inconnue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Si inconnue  cause </a:t>
                      </a:r>
                      <a:r>
                        <a:rPr lang="fr-FR" sz="2000" kern="100" noProof="0" dirty="0">
                          <a:effectLst/>
                        </a:rPr>
                        <a:t>évoquée</a:t>
                      </a:r>
                      <a:endParaRPr lang="fr-FR" sz="2000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64" marR="92264" marT="46132" marB="461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59 (8%)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688 (92%)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188 (27%)</a:t>
                      </a:r>
                    </a:p>
                  </a:txBody>
                  <a:tcPr marL="97193" marR="97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90 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93" marR="97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3083891"/>
                  </a:ext>
                </a:extLst>
              </a:tr>
              <a:tr h="37063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64" marR="92264" marT="46132" marB="4613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113228"/>
                  </a:ext>
                </a:extLst>
              </a:tr>
              <a:tr h="37063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Cause évoquée chez les 188 patients sans maladie du foie connue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64" marR="92264" marT="46132" marB="46132">
                    <a:solidFill>
                      <a:srgbClr val="DD71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159981"/>
                  </a:ext>
                </a:extLst>
              </a:tr>
              <a:tr h="370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NAFLD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93" marR="97193" marT="0" marB="0">
                    <a:solidFill>
                      <a:srgbClr val="DD71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kern="100" dirty="0">
                          <a:effectLst/>
                        </a:rPr>
                        <a:t>114 (61%)</a:t>
                      </a:r>
                      <a:endParaRPr lang="fr-FR" dirty="0"/>
                    </a:p>
                  </a:txBody>
                  <a:tcPr marL="92264" marR="92264" marT="46132" marB="46132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92457"/>
                  </a:ext>
                </a:extLst>
              </a:tr>
              <a:tr h="370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NAFLD+ Alcool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93" marR="97193" marT="0" marB="0">
                    <a:solidFill>
                      <a:srgbClr val="DD71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kern="100" dirty="0">
                          <a:effectLst/>
                        </a:rPr>
                        <a:t>19 (10%)</a:t>
                      </a:r>
                      <a:endParaRPr lang="fr-FR" dirty="0"/>
                    </a:p>
                  </a:txBody>
                  <a:tcPr marL="92264" marR="92264" marT="46132" marB="4613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74198"/>
                  </a:ext>
                </a:extLst>
              </a:tr>
              <a:tr h="370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Alcool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93" marR="97193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DD71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kern="100" dirty="0">
                          <a:effectLst/>
                        </a:rPr>
                        <a:t>46 (25%)</a:t>
                      </a:r>
                      <a:endParaRPr lang="fr-FR" dirty="0"/>
                    </a:p>
                  </a:txBody>
                  <a:tcPr marL="92264" marR="92264" marT="46132" marB="46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45913"/>
                  </a:ext>
                </a:extLst>
              </a:tr>
              <a:tr h="345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autres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93" marR="971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71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kern="100" dirty="0">
                          <a:effectLst/>
                        </a:rPr>
                        <a:t>9 (5%)</a:t>
                      </a:r>
                      <a:endParaRPr lang="fr-FR" dirty="0"/>
                    </a:p>
                  </a:txBody>
                  <a:tcPr marL="92264" marR="92264" marT="46132" marB="4613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9714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B0BD1FD-7F63-74EC-3F21-258B714B8A68}"/>
              </a:ext>
            </a:extLst>
          </p:cNvPr>
          <p:cNvSpPr txBox="1"/>
          <p:nvPr/>
        </p:nvSpPr>
        <p:spPr>
          <a:xfrm>
            <a:off x="3929451" y="6215449"/>
            <a:ext cx="9477358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OUZAN D et al. Évaluation du dépistage de la fibrose hépatique en médecine générale par le calcul automatique du score FIB-4,                                                suivi en deuxième ligne par un  test ELF (Enhanced Liver Fibrosis). AFEF Rennes 2023</a:t>
            </a:r>
          </a:p>
        </p:txBody>
      </p:sp>
    </p:spTree>
    <p:extLst>
      <p:ext uri="{BB962C8B-B14F-4D97-AF65-F5344CB8AC3E}">
        <p14:creationId xmlns:p14="http://schemas.microsoft.com/office/powerpoint/2010/main" val="368825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B7366D1-7F1A-FD36-2CD7-2CE1F7C7C527}"/>
              </a:ext>
            </a:extLst>
          </p:cNvPr>
          <p:cNvSpPr txBox="1"/>
          <p:nvPr/>
        </p:nvSpPr>
        <p:spPr>
          <a:xfrm>
            <a:off x="1245659" y="1336676"/>
            <a:ext cx="2081742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FIB-4 &lt;1.3/2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Risque faible de Fibrose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66D724-A311-D94C-20E8-7BB7A1280662}"/>
              </a:ext>
            </a:extLst>
          </p:cNvPr>
          <p:cNvSpPr txBox="1"/>
          <p:nvPr/>
        </p:nvSpPr>
        <p:spPr>
          <a:xfrm>
            <a:off x="4664691" y="1336676"/>
            <a:ext cx="2860674" cy="9233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FIB-4 [1.3/2 -2,67]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Risque intermédiaire                   de fibrose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2DA031-D594-EF44-CA54-DEB05C18C6E6}"/>
              </a:ext>
            </a:extLst>
          </p:cNvPr>
          <p:cNvSpPr txBox="1"/>
          <p:nvPr/>
        </p:nvSpPr>
        <p:spPr>
          <a:xfrm>
            <a:off x="9048752" y="1271752"/>
            <a:ext cx="2060682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FIB-4 &gt;2,67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Haut risque de fibrose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A7CFB3-0151-9AC3-DDCB-158B47C55E5F}"/>
              </a:ext>
            </a:extLst>
          </p:cNvPr>
          <p:cNvSpPr txBox="1"/>
          <p:nvPr/>
        </p:nvSpPr>
        <p:spPr>
          <a:xfrm>
            <a:off x="1245659" y="2703294"/>
            <a:ext cx="208174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Aucune surveillance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C05697-CD02-D6B8-7FFD-9A29675C3B7B}"/>
              </a:ext>
            </a:extLst>
          </p:cNvPr>
          <p:cNvSpPr txBox="1"/>
          <p:nvPr/>
        </p:nvSpPr>
        <p:spPr>
          <a:xfrm>
            <a:off x="4423919" y="2484219"/>
            <a:ext cx="3342219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facteur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risque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Syndrome métabolique , alcool, HBV, HCV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90446F-EF47-FAB8-63D9-BA662AD719A7}"/>
              </a:ext>
            </a:extLst>
          </p:cNvPr>
          <p:cNvSpPr txBox="1"/>
          <p:nvPr/>
        </p:nvSpPr>
        <p:spPr>
          <a:xfrm>
            <a:off x="7290838" y="4084729"/>
            <a:ext cx="181133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Facteur de risques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3008BD-F94C-4B1E-834C-7BD112249DE3}"/>
              </a:ext>
            </a:extLst>
          </p:cNvPr>
          <p:cNvSpPr txBox="1"/>
          <p:nvPr/>
        </p:nvSpPr>
        <p:spPr>
          <a:xfrm>
            <a:off x="3165263" y="4035973"/>
            <a:ext cx="2026848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Aucun facteur de risque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4F7280-A65B-464D-7BE3-16B411CDABB6}"/>
              </a:ext>
            </a:extLst>
          </p:cNvPr>
          <p:cNvSpPr txBox="1"/>
          <p:nvPr/>
        </p:nvSpPr>
        <p:spPr>
          <a:xfrm>
            <a:off x="6988748" y="5031574"/>
            <a:ext cx="241738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Intervenir sur l’hygiène de vie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4D1D42-E8CC-14C0-8F84-B8B5FB9170CD}"/>
              </a:ext>
            </a:extLst>
          </p:cNvPr>
          <p:cNvSpPr txBox="1"/>
          <p:nvPr/>
        </p:nvSpPr>
        <p:spPr>
          <a:xfrm>
            <a:off x="9048752" y="2703294"/>
            <a:ext cx="208174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Avis spécialisé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9A6DDC-B4EF-6C68-7871-1275AC857DF3}"/>
              </a:ext>
            </a:extLst>
          </p:cNvPr>
          <p:cNvSpPr txBox="1"/>
          <p:nvPr/>
        </p:nvSpPr>
        <p:spPr>
          <a:xfrm>
            <a:off x="3273333" y="4998163"/>
            <a:ext cx="1811337" cy="646331"/>
          </a:xfrm>
          <a:prstGeom prst="rect">
            <a:avLst/>
          </a:prstGeom>
          <a:solidFill>
            <a:srgbClr val="00B0F0"/>
          </a:solidFill>
          <a:ln w="25400" cmpd="dbl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Re-tester en 1-3 ans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0F522A1-A984-A552-AC41-204C6356A3A9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2286530" y="2260006"/>
            <a:ext cx="0" cy="443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6E0F5C7-AAF2-85D9-49E7-D2D2CD622306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5028" y="2260006"/>
            <a:ext cx="972" cy="254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E51AED9-FDB4-9098-C5D8-53DF43D5D8F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10079093" y="2195082"/>
            <a:ext cx="10530" cy="508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7514191B-307E-F2E8-3F54-7BDCD7900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07664" y="2668176"/>
            <a:ext cx="677180" cy="2100507"/>
          </a:xfrm>
          <a:prstGeom prst="bentConnector3">
            <a:avLst>
              <a:gd name="adj1" fmla="val 500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021F69CE-102A-9632-DFBF-978C7C18AD14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5400000">
            <a:off x="4822646" y="2763590"/>
            <a:ext cx="628424" cy="19163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1C06A42-13D1-C2CB-3615-BA6F51B69ECA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8196507" y="4731060"/>
            <a:ext cx="931" cy="300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1E24C6D-9F59-CD5F-9EAE-5F794B00B324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4178687" y="4682304"/>
            <a:ext cx="315" cy="315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C4FBA4A2-FD80-1127-BC74-519F3183C429}"/>
              </a:ext>
            </a:extLst>
          </p:cNvPr>
          <p:cNvSpPr txBox="1"/>
          <p:nvPr/>
        </p:nvSpPr>
        <p:spPr>
          <a:xfrm>
            <a:off x="4529028" y="171843"/>
            <a:ext cx="3132000" cy="50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FIB-4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4FFCA464-A639-C16F-BD1B-DA70ABDBFB7C}"/>
              </a:ext>
            </a:extLst>
          </p:cNvPr>
          <p:cNvCxnSpPr>
            <a:cxnSpLocks/>
            <a:stCxn id="38" idx="2"/>
            <a:endCxn id="4" idx="0"/>
          </p:cNvCxnSpPr>
          <p:nvPr/>
        </p:nvCxnSpPr>
        <p:spPr>
          <a:xfrm rot="5400000">
            <a:off x="3860363" y="-897990"/>
            <a:ext cx="660833" cy="38084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83B89FE2-F6AB-2C79-CDD1-D7B577AA88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4503" y="-971151"/>
            <a:ext cx="587842" cy="39533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D58BCB0-6F37-12FA-652B-8E97D0E04AC3}"/>
              </a:ext>
            </a:extLst>
          </p:cNvPr>
          <p:cNvCxnSpPr>
            <a:cxnSpLocks/>
            <a:stCxn id="38" idx="2"/>
            <a:endCxn id="5" idx="0"/>
          </p:cNvCxnSpPr>
          <p:nvPr/>
        </p:nvCxnSpPr>
        <p:spPr>
          <a:xfrm>
            <a:off x="6095028" y="675843"/>
            <a:ext cx="0" cy="660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E790C402-02B6-ABC1-5111-D90D86257F5C}"/>
              </a:ext>
            </a:extLst>
          </p:cNvPr>
          <p:cNvSpPr txBox="1"/>
          <p:nvPr/>
        </p:nvSpPr>
        <p:spPr>
          <a:xfrm>
            <a:off x="7302279" y="6119820"/>
            <a:ext cx="1811337" cy="369332"/>
          </a:xfrm>
          <a:prstGeom prst="rect">
            <a:avLst/>
          </a:prstGeom>
          <a:solidFill>
            <a:srgbClr val="92D050"/>
          </a:solidFill>
          <a:ln w="25400" cmpd="dbl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spécialisé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01F7A0B-B589-4D67-A7ED-599FC8F9ABAC}"/>
              </a:ext>
            </a:extLst>
          </p:cNvPr>
          <p:cNvCxnSpPr>
            <a:cxnSpLocks/>
            <a:stCxn id="11" idx="2"/>
            <a:endCxn id="34" idx="0"/>
          </p:cNvCxnSpPr>
          <p:nvPr/>
        </p:nvCxnSpPr>
        <p:spPr>
          <a:xfrm>
            <a:off x="8197438" y="5677905"/>
            <a:ext cx="10510" cy="441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D0C933F-632D-FA53-4085-44BA76E61A3F}"/>
              </a:ext>
            </a:extLst>
          </p:cNvPr>
          <p:cNvSpPr txBox="1"/>
          <p:nvPr/>
        </p:nvSpPr>
        <p:spPr>
          <a:xfrm>
            <a:off x="246552" y="168815"/>
            <a:ext cx="208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Algorithme </a:t>
            </a:r>
          </a:p>
        </p:txBody>
      </p:sp>
    </p:spTree>
    <p:extLst>
      <p:ext uri="{BB962C8B-B14F-4D97-AF65-F5344CB8AC3E}">
        <p14:creationId xmlns:p14="http://schemas.microsoft.com/office/powerpoint/2010/main" val="360607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60A87-6EB0-3751-4EA9-061DD549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491" y="534839"/>
            <a:ext cx="11092460" cy="380574"/>
          </a:xfrm>
        </p:spPr>
        <p:txBody>
          <a:bodyPr/>
          <a:lstStyle/>
          <a:p>
            <a:r>
              <a:rPr lang="en-US" sz="2400" dirty="0"/>
              <a:t>FIB-4 suivi de ELF et de Fibroscan </a:t>
            </a:r>
            <a:r>
              <a:rPr lang="en-US" sz="2400" dirty="0" err="1"/>
              <a:t>en</a:t>
            </a:r>
            <a:r>
              <a:rPr lang="en-US" sz="2400" dirty="0"/>
              <a:t> population Générale et à risque</a:t>
            </a:r>
            <a:endParaRPr lang="fr-FR" sz="2400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3F2D0D0C-06F5-915A-F492-7CB6BAFC83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0960" y="1584325"/>
          <a:ext cx="9509760" cy="398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440">
                  <a:extLst>
                    <a:ext uri="{9D8B030D-6E8A-4147-A177-3AD203B41FA5}">
                      <a16:colId xmlns:a16="http://schemas.microsoft.com/office/drawing/2014/main" val="2683510670"/>
                    </a:ext>
                  </a:extLst>
                </a:gridCol>
                <a:gridCol w="2631440">
                  <a:extLst>
                    <a:ext uri="{9D8B030D-6E8A-4147-A177-3AD203B41FA5}">
                      <a16:colId xmlns:a16="http://schemas.microsoft.com/office/drawing/2014/main" val="3520930956"/>
                    </a:ext>
                  </a:extLst>
                </a:gridCol>
                <a:gridCol w="3484880">
                  <a:extLst>
                    <a:ext uri="{9D8B030D-6E8A-4147-A177-3AD203B41FA5}">
                      <a16:colId xmlns:a16="http://schemas.microsoft.com/office/drawing/2014/main" val="4055133379"/>
                    </a:ext>
                  </a:extLst>
                </a:gridCol>
              </a:tblGrid>
              <a:tr h="8656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   Population générale</a:t>
                      </a:r>
                    </a:p>
                    <a:p>
                      <a:r>
                        <a:rPr lang="fr-FR" sz="1600" dirty="0"/>
                        <a:t>            n= 1898</a:t>
                      </a:r>
                    </a:p>
                  </a:txBody>
                  <a:tcPr anchor="ctr"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Population à risque (NAFLD,ALD)</a:t>
                      </a:r>
                    </a:p>
                    <a:p>
                      <a:r>
                        <a:rPr lang="fr-FR" sz="1600" dirty="0"/>
                        <a:t>                 n= 1329</a:t>
                      </a:r>
                    </a:p>
                  </a:txBody>
                  <a:tcPr anchor="ctr">
                    <a:solidFill>
                      <a:srgbClr val="DD7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67780"/>
                  </a:ext>
                </a:extLst>
              </a:tr>
              <a:tr h="1471529">
                <a:tc>
                  <a:txBody>
                    <a:bodyPr/>
                    <a:lstStyle/>
                    <a:p>
                      <a:r>
                        <a:rPr lang="fr-FR" sz="1600" dirty="0"/>
                        <a:t>Zone à haut risque FIB-4&gt; 2.67</a:t>
                      </a:r>
                    </a:p>
                    <a:p>
                      <a:r>
                        <a:rPr lang="fr-FR" sz="1600" dirty="0"/>
                        <a:t>ou intermédiaire et ELF ≥ 9.8</a:t>
                      </a:r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Elasticité hépatique ≥ 8               </a:t>
                      </a:r>
                    </a:p>
                    <a:p>
                      <a:r>
                        <a:rPr lang="fr-FR" sz="1600" dirty="0"/>
                        <a:t> chez les sujets à haut risque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      145/1898 (7%)  </a:t>
                      </a:r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         13/145 (9%)</a:t>
                      </a:r>
                    </a:p>
                    <a:p>
                      <a:r>
                        <a:rPr lang="fr-FR" sz="1600" dirty="0"/>
                        <a:t>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              145/1329 (11%)</a:t>
                      </a:r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                 69/145 (37%)</a:t>
                      </a:r>
                    </a:p>
                    <a:p>
                      <a:r>
                        <a:rPr lang="fr-FR" sz="160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845417"/>
                  </a:ext>
                </a:extLst>
              </a:tr>
              <a:tr h="1564940">
                <a:tc>
                  <a:txBody>
                    <a:bodyPr/>
                    <a:lstStyle/>
                    <a:p>
                      <a:r>
                        <a:rPr lang="fr-FR" sz="1600" dirty="0"/>
                        <a:t>Zone à faible risque  FIB-4&lt;1.3</a:t>
                      </a:r>
                    </a:p>
                    <a:p>
                      <a:r>
                        <a:rPr lang="fr-FR" sz="1600" dirty="0"/>
                        <a:t>Ou intermédiaire et ELF &lt;9.8</a:t>
                      </a:r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Elasticité hépatique &gt;8 </a:t>
                      </a:r>
                    </a:p>
                    <a:p>
                      <a:r>
                        <a:rPr lang="fr-FR" sz="1600" dirty="0"/>
                        <a:t>chez  les sujets à faible risque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    1798/1898 (92%)</a:t>
                      </a:r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      45/1798 (2.6%)     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               1141/1329 (86 %)                                                                          </a:t>
                      </a:r>
                    </a:p>
                    <a:p>
                      <a:r>
                        <a:rPr lang="fr-FR" sz="1600" dirty="0"/>
                        <a:t>                                                                      </a:t>
                      </a:r>
                    </a:p>
                    <a:p>
                      <a:r>
                        <a:rPr lang="fr-FR" sz="1600" dirty="0"/>
                        <a:t>                                                               </a:t>
                      </a:r>
                    </a:p>
                    <a:p>
                      <a:r>
                        <a:rPr lang="fr-FR" sz="1600" dirty="0"/>
                        <a:t>                  92/1141 (8.1%)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6494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DB039D-BA6F-6D63-E4C0-7A4EF2FD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0B418-376A-A54F-BE6A-4F9FD976AC2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C6CAC6"/>
                </a:solidFill>
                <a:effectLst/>
                <a:uLnTx/>
                <a:uFillTx/>
                <a:latin typeface="Proxima Nova Regular" panose="02000506030000020004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C6CAC6"/>
              </a:solidFill>
              <a:effectLst/>
              <a:uLnTx/>
              <a:uFillTx/>
              <a:latin typeface="Proxima Nova Regular" panose="02000506030000020004" pitchFamily="2" charset="0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CFB9963-05CE-0030-9894-CCD61D3B51F9}"/>
              </a:ext>
            </a:extLst>
          </p:cNvPr>
          <p:cNvSpPr txBox="1"/>
          <p:nvPr/>
        </p:nvSpPr>
        <p:spPr>
          <a:xfrm>
            <a:off x="1311810" y="6169966"/>
            <a:ext cx="1116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Kjaergaard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M et al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Using the ELF test, FIB-4 and NAFLD fibrosis score to screen the population for liver disease.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 of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hepatol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2023;79:277–286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E0C0AE-3EC4-3EF4-0CFC-761D120DC86E}"/>
              </a:ext>
            </a:extLst>
          </p:cNvPr>
          <p:cNvSpPr txBox="1"/>
          <p:nvPr/>
        </p:nvSpPr>
        <p:spPr>
          <a:xfrm>
            <a:off x="1408667" y="5696463"/>
            <a:ext cx="788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D7127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FIB-4 puis ELF :  88% de bien classés avec 8% faux positifs et 4% de faux négatifs</a:t>
            </a:r>
          </a:p>
        </p:txBody>
      </p:sp>
    </p:spTree>
    <p:extLst>
      <p:ext uri="{BB962C8B-B14F-4D97-AF65-F5344CB8AC3E}">
        <p14:creationId xmlns:p14="http://schemas.microsoft.com/office/powerpoint/2010/main" val="303521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D2E09-02F7-7926-1A72-5ED1147B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5" y="103518"/>
            <a:ext cx="11622655" cy="1173192"/>
          </a:xfrm>
        </p:spPr>
        <p:txBody>
          <a:bodyPr>
            <a:noAutofit/>
          </a:bodyPr>
          <a:lstStyle/>
          <a:p>
            <a:r>
              <a:rPr lang="en-US" sz="2800" dirty="0"/>
              <a:t>Percentage of knowledge of different non-invasive liver fibrosis tests </a:t>
            </a:r>
            <a:br>
              <a:rPr lang="en-US" sz="2800" dirty="0"/>
            </a:br>
            <a:r>
              <a:rPr lang="en-US" sz="2800" dirty="0"/>
              <a:t>in diabetologists, and western  and southern general practitioners. </a:t>
            </a:r>
            <a:endParaRPr lang="fr-FR" sz="6000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BE6BE2C-2060-ACC8-19CB-29FBCE24D9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9C1EB60-A375-D05F-9459-371DD7059F98}"/>
              </a:ext>
            </a:extLst>
          </p:cNvPr>
          <p:cNvSpPr txBox="1"/>
          <p:nvPr/>
        </p:nvSpPr>
        <p:spPr>
          <a:xfrm>
            <a:off x="4381687" y="6447887"/>
            <a:ext cx="10930749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Canivet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 et al. Awareness of chronic liver diseases. Clin Res Hepatol Gastroenterol. 2022;46:101848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6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D5285-1B69-04F1-9598-36175EAD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88188"/>
            <a:ext cx="10924674" cy="498598"/>
          </a:xfrm>
        </p:spPr>
        <p:txBody>
          <a:bodyPr/>
          <a:lstStyle/>
          <a:p>
            <a:r>
              <a:rPr lang="fr-FR" dirty="0"/>
              <a:t>Pour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CC8C20-E157-1140-4C80-F67DB92FE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584325"/>
            <a:ext cx="10923588" cy="4145750"/>
          </a:xfrm>
        </p:spPr>
        <p:txBody>
          <a:bodyPr>
            <a:spAutoFit/>
          </a:bodyPr>
          <a:lstStyle/>
          <a:p>
            <a:pPr lvl="1">
              <a:spcBef>
                <a:spcPts val="1800"/>
              </a:spcBef>
            </a:pPr>
            <a:r>
              <a:rPr lang="fr-FR" noProof="0" dirty="0"/>
              <a:t>Facilement automatisable, </a:t>
            </a:r>
            <a:r>
              <a:rPr lang="fr-FR" dirty="0"/>
              <a:t>le calcul automatique du  FIB-4 réalisé depuis 3 ans par tous les laboratoires de ville du 06, semble se généraliser à toute la France.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Alerte</a:t>
            </a:r>
            <a:r>
              <a:rPr lang="fr-FR" noProof="0" dirty="0"/>
              <a:t> </a:t>
            </a:r>
            <a:r>
              <a:rPr lang="fr-FR" dirty="0"/>
              <a:t>qui, au delà de la fibrose, devrait permettre au médecin généraliste, d’évoquer un facteur de risque de maladie du foie et d’intervenir sur ce facteur.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Alerte qui permet de reconnaitre  les sujets dont le risque de  fibrose est élevé (FIB-4 &gt; 2.67) et de les adresser au spécialiste.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Recommandé en première ligne chez tous les sujets à risques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Complète la panoplie des marqueurs dont dispose le spécialiste</a:t>
            </a:r>
          </a:p>
          <a:p>
            <a:pPr lvl="1">
              <a:spcBef>
                <a:spcPts val="1800"/>
              </a:spcBef>
            </a:pPr>
            <a:r>
              <a:rPr lang="fr-FR" dirty="0"/>
              <a:t>Permet d’instaurer et de diffuser le concept de santé hépatique.</a:t>
            </a:r>
          </a:p>
        </p:txBody>
      </p:sp>
    </p:spTree>
    <p:extLst>
      <p:ext uri="{BB962C8B-B14F-4D97-AF65-F5344CB8AC3E}">
        <p14:creationId xmlns:p14="http://schemas.microsoft.com/office/powerpoint/2010/main" val="168323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06F746A-C0A1-25D6-FA9C-A30E93059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12604"/>
            <a:ext cx="12163591" cy="8170603"/>
          </a:xfrm>
        </p:spPr>
      </p:pic>
    </p:spTree>
    <p:extLst>
      <p:ext uri="{BB962C8B-B14F-4D97-AF65-F5344CB8AC3E}">
        <p14:creationId xmlns:p14="http://schemas.microsoft.com/office/powerpoint/2010/main" val="279562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2AAB5-60A1-9211-2458-1CC761C4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véhicule, Véhicule terrestre, bus&#10;&#10;Description générée automatiquement">
            <a:extLst>
              <a:ext uri="{FF2B5EF4-FFF2-40B4-BE49-F238E27FC236}">
                <a16:creationId xmlns:a16="http://schemas.microsoft.com/office/drawing/2014/main" id="{CD7DAB39-A68C-AE02-F66B-30E8273E7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2" y="-1974584"/>
            <a:ext cx="12189750" cy="9144000"/>
          </a:xfrm>
        </p:spPr>
      </p:pic>
    </p:spTree>
    <p:extLst>
      <p:ext uri="{BB962C8B-B14F-4D97-AF65-F5344CB8AC3E}">
        <p14:creationId xmlns:p14="http://schemas.microsoft.com/office/powerpoint/2010/main" val="81789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000" y="488188"/>
            <a:ext cx="10972800" cy="498598"/>
          </a:xfrm>
          <a:noFill/>
        </p:spPr>
        <p:txBody>
          <a:bodyPr>
            <a:noAutofit/>
          </a:bodyPr>
          <a:lstStyle/>
          <a:p>
            <a:r>
              <a:rPr lang="fr-FR" dirty="0"/>
              <a:t>Liens d’intérêts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666AB79-A50B-A23D-DB9A-EB9B7D0922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000" y="1584000"/>
            <a:ext cx="10972800" cy="895630"/>
          </a:xfrm>
        </p:spPr>
        <p:txBody>
          <a:bodyPr/>
          <a:lstStyle/>
          <a:p>
            <a:r>
              <a:rPr lang="fr-FR" dirty="0" err="1"/>
              <a:t>Abbvie</a:t>
            </a:r>
            <a:endParaRPr lang="fr-FR" dirty="0"/>
          </a:p>
          <a:p>
            <a:r>
              <a:rPr lang="fr-FR" dirty="0" err="1"/>
              <a:t>Gilead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70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E78C1-957E-DAD2-A84C-183E8A8B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71CE90-F870-82CB-CB0F-BFB61478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82546"/>
            <a:ext cx="12418619" cy="8280000"/>
          </a:xfrm>
        </p:spPr>
      </p:pic>
    </p:spTree>
    <p:extLst>
      <p:ext uri="{BB962C8B-B14F-4D97-AF65-F5344CB8AC3E}">
        <p14:creationId xmlns:p14="http://schemas.microsoft.com/office/powerpoint/2010/main" val="229495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3D299-9D48-A5F0-3CFF-DEE4E553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plein air, ciel, transports en commun, texte&#10;&#10;Description générée automatiquement">
            <a:extLst>
              <a:ext uri="{FF2B5EF4-FFF2-40B4-BE49-F238E27FC236}">
                <a16:creationId xmlns:a16="http://schemas.microsoft.com/office/drawing/2014/main" id="{6F4401BB-F151-BF71-6E66-EF255E2F8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5" y="-1517081"/>
            <a:ext cx="12280868" cy="9108000"/>
          </a:xfrm>
        </p:spPr>
      </p:pic>
    </p:spTree>
    <p:extLst>
      <p:ext uri="{BB962C8B-B14F-4D97-AF65-F5344CB8AC3E}">
        <p14:creationId xmlns:p14="http://schemas.microsoft.com/office/powerpoint/2010/main" val="93747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094C4-8AE3-29B9-A912-34616067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ciel, plein air, train, transport&#10;&#10;Description générée automatiquement">
            <a:extLst>
              <a:ext uri="{FF2B5EF4-FFF2-40B4-BE49-F238E27FC236}">
                <a16:creationId xmlns:a16="http://schemas.microsoft.com/office/drawing/2014/main" id="{871998C9-0277-9605-7086-B2095496E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9" y="-1364680"/>
            <a:ext cx="12386269" cy="85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E4F1A-17CE-57FE-A7AF-DD6DC35B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iel, plein air, train, transport&#10;&#10;Description générée automatiquement">
            <a:extLst>
              <a:ext uri="{FF2B5EF4-FFF2-40B4-BE49-F238E27FC236}">
                <a16:creationId xmlns:a16="http://schemas.microsoft.com/office/drawing/2014/main" id="{B9828BBA-CDAD-4C0F-757A-E82D2AAA0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5635" y="-2456791"/>
            <a:ext cx="12528000" cy="9396000"/>
          </a:xfrm>
        </p:spPr>
      </p:pic>
    </p:spTree>
    <p:extLst>
      <p:ext uri="{BB962C8B-B14F-4D97-AF65-F5344CB8AC3E}">
        <p14:creationId xmlns:p14="http://schemas.microsoft.com/office/powerpoint/2010/main" val="166412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4036A-7D5B-3E74-B2D9-028E9847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iel, plein air, train, transport&#10;&#10;Description générée automatiquement">
            <a:extLst>
              <a:ext uri="{FF2B5EF4-FFF2-40B4-BE49-F238E27FC236}">
                <a16:creationId xmlns:a16="http://schemas.microsoft.com/office/drawing/2014/main" id="{678D7D52-02F8-ACDC-0384-DAC83220E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2" y="-2050476"/>
            <a:ext cx="12144000" cy="9114926"/>
          </a:xfrm>
        </p:spPr>
      </p:pic>
    </p:spTree>
    <p:extLst>
      <p:ext uri="{BB962C8B-B14F-4D97-AF65-F5344CB8AC3E}">
        <p14:creationId xmlns:p14="http://schemas.microsoft.com/office/powerpoint/2010/main" val="2040159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29F6B6-394D-426F-8C1B-864A5535B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178946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9887" y="532500"/>
            <a:ext cx="6277570" cy="57109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4000" spc="-7" dirty="0"/>
              <a:t>FIB-4</a:t>
            </a:r>
            <a:endParaRPr sz="4000" spc="-7" dirty="0"/>
          </a:p>
        </p:txBody>
      </p:sp>
      <p:pic>
        <p:nvPicPr>
          <p:cNvPr id="3" name="object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289" y="1897888"/>
            <a:ext cx="6554167" cy="237600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17930" y="5159211"/>
          <a:ext cx="6477000" cy="1483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62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lang="fr-FR" sz="2100" b="1" dirty="0">
                          <a:latin typeface="Calibri"/>
                          <a:cs typeface="Calibri"/>
                        </a:rPr>
                        <a:t>Risque faible</a:t>
                      </a:r>
                      <a:endParaRPr sz="2100" b="1" dirty="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lang="fr-FR" sz="2100" b="1" dirty="0">
                          <a:latin typeface="Calibri"/>
                          <a:cs typeface="Calibri"/>
                        </a:rPr>
                        <a:t>Risque intermédiaire</a:t>
                      </a:r>
                      <a:endParaRPr sz="2100" b="1" dirty="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lang="fr-FR" sz="2100" b="1" dirty="0">
                          <a:latin typeface="Calibri"/>
                          <a:cs typeface="Calibri"/>
                        </a:rPr>
                        <a:t>Risque élevé</a:t>
                      </a:r>
                      <a:endParaRPr sz="2100" b="1" dirty="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fr-FR" sz="1900" dirty="0">
                          <a:latin typeface="Calibri"/>
                          <a:cs typeface="Calibri"/>
                        </a:rPr>
                        <a:t>                                 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fr-FR" sz="1900" b="1" spc="-5" dirty="0">
                          <a:latin typeface="Calibri"/>
                          <a:cs typeface="Calibri"/>
                        </a:rPr>
                        <a:t>   F3 F4</a:t>
                      </a:r>
                    </a:p>
                  </a:txBody>
                  <a:tcPr marL="0" marR="0" marT="719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35247" y="4818747"/>
            <a:ext cx="1543511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1,30</a:t>
            </a:r>
            <a:r>
              <a:rPr kumimoji="0" lang="fr-FR" sz="1800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/2 (65 ans)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646" y="2005513"/>
            <a:ext cx="2943013" cy="1920240"/>
          </a:xfrm>
          <a:custGeom>
            <a:avLst/>
            <a:gdLst/>
            <a:ahLst/>
            <a:cxnLst/>
            <a:rect l="l" t="t" r="r" b="b"/>
            <a:pathLst>
              <a:path w="2207260" h="1440180">
                <a:moveTo>
                  <a:pt x="2027682" y="0"/>
                </a:moveTo>
                <a:lnTo>
                  <a:pt x="179070" y="0"/>
                </a:lnTo>
                <a:lnTo>
                  <a:pt x="131467" y="6394"/>
                </a:lnTo>
                <a:lnTo>
                  <a:pt x="88691" y="24440"/>
                </a:lnTo>
                <a:lnTo>
                  <a:pt x="52449" y="52435"/>
                </a:lnTo>
                <a:lnTo>
                  <a:pt x="24448" y="88674"/>
                </a:lnTo>
                <a:lnTo>
                  <a:pt x="6396" y="131453"/>
                </a:lnTo>
                <a:lnTo>
                  <a:pt x="0" y="179070"/>
                </a:lnTo>
                <a:lnTo>
                  <a:pt x="0" y="1261110"/>
                </a:lnTo>
                <a:lnTo>
                  <a:pt x="6396" y="1308726"/>
                </a:lnTo>
                <a:lnTo>
                  <a:pt x="24448" y="1351505"/>
                </a:lnTo>
                <a:lnTo>
                  <a:pt x="52449" y="1387744"/>
                </a:lnTo>
                <a:lnTo>
                  <a:pt x="88691" y="1415739"/>
                </a:lnTo>
                <a:lnTo>
                  <a:pt x="131467" y="1433785"/>
                </a:lnTo>
                <a:lnTo>
                  <a:pt x="179070" y="1440180"/>
                </a:lnTo>
                <a:lnTo>
                  <a:pt x="2027682" y="1440180"/>
                </a:lnTo>
                <a:lnTo>
                  <a:pt x="2075298" y="1433785"/>
                </a:lnTo>
                <a:lnTo>
                  <a:pt x="2118077" y="1415739"/>
                </a:lnTo>
                <a:lnTo>
                  <a:pt x="2154316" y="1387744"/>
                </a:lnTo>
                <a:lnTo>
                  <a:pt x="2182311" y="1351505"/>
                </a:lnTo>
                <a:lnTo>
                  <a:pt x="2200357" y="1308726"/>
                </a:lnTo>
                <a:lnTo>
                  <a:pt x="2206752" y="1261110"/>
                </a:lnTo>
                <a:lnTo>
                  <a:pt x="2206752" y="179070"/>
                </a:lnTo>
                <a:lnTo>
                  <a:pt x="2200357" y="131453"/>
                </a:lnTo>
                <a:lnTo>
                  <a:pt x="2182311" y="88674"/>
                </a:lnTo>
                <a:lnTo>
                  <a:pt x="2154316" y="52435"/>
                </a:lnTo>
                <a:lnTo>
                  <a:pt x="2118077" y="24440"/>
                </a:lnTo>
                <a:lnTo>
                  <a:pt x="2075298" y="6394"/>
                </a:lnTo>
                <a:lnTo>
                  <a:pt x="202768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6907" y="2124234"/>
            <a:ext cx="1921278" cy="1658894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TESTS</a:t>
            </a:r>
            <a:r>
              <a:rPr kumimoji="0" sz="1867" b="1" i="0" u="none" strike="noStrike" kern="1200" cap="none" spc="-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SIMPLES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NAFLD</a:t>
            </a:r>
            <a:r>
              <a:rPr kumimoji="0" sz="1867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fibrosis</a:t>
            </a:r>
            <a:endParaRPr kumimoji="0" lang="fr-FR" sz="1867" b="0" i="0" u="none" strike="noStrike" kern="1200" cap="none" spc="-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APRI</a:t>
            </a:r>
          </a:p>
          <a:p>
            <a:pPr marL="16933" marR="6773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67" b="0" i="0" u="none" strike="noStrike" kern="1200" cap="none" spc="-7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eLIFT</a:t>
            </a:r>
            <a:r>
              <a:rPr kumimoji="0" lang="fr-FR" sz="1867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7128" y="5535127"/>
            <a:ext cx="1035473" cy="1084250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128690" marR="0" lvl="0" indent="0" algn="l" defTabSz="914400" rtl="0" eaLnBrk="1" fontAlgn="auto" latinLnBrk="0" hangingPunct="1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LIMITES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383C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6773" lvl="0" indent="3387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33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grise  </a:t>
            </a: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Faible</a:t>
            </a:r>
            <a:r>
              <a:rPr kumimoji="0" sz="1867" b="1" i="0" u="none" strike="noStrike" kern="1200" cap="none" spc="-93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383C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VPP</a:t>
            </a:r>
            <a:endParaRPr kumimoji="0" sz="1867" b="1" i="0" u="none" strike="noStrike" kern="1200" cap="none" spc="0" normalizeH="0" baseline="0" noProof="0" dirty="0">
              <a:ln>
                <a:noFill/>
              </a:ln>
              <a:solidFill>
                <a:srgbClr val="5383C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3631" y="4253343"/>
            <a:ext cx="2943013" cy="1176867"/>
          </a:xfrm>
          <a:custGeom>
            <a:avLst/>
            <a:gdLst/>
            <a:ahLst/>
            <a:cxnLst/>
            <a:rect l="l" t="t" r="r" b="b"/>
            <a:pathLst>
              <a:path w="2207260" h="882650">
                <a:moveTo>
                  <a:pt x="2052066" y="0"/>
                </a:moveTo>
                <a:lnTo>
                  <a:pt x="154686" y="0"/>
                </a:lnTo>
                <a:lnTo>
                  <a:pt x="105792" y="7882"/>
                </a:lnTo>
                <a:lnTo>
                  <a:pt x="63329" y="29833"/>
                </a:lnTo>
                <a:lnTo>
                  <a:pt x="29844" y="63313"/>
                </a:lnTo>
                <a:lnTo>
                  <a:pt x="7885" y="105777"/>
                </a:lnTo>
                <a:lnTo>
                  <a:pt x="0" y="154686"/>
                </a:lnTo>
                <a:lnTo>
                  <a:pt x="0" y="727710"/>
                </a:lnTo>
                <a:lnTo>
                  <a:pt x="7885" y="776618"/>
                </a:lnTo>
                <a:lnTo>
                  <a:pt x="29844" y="819082"/>
                </a:lnTo>
                <a:lnTo>
                  <a:pt x="63329" y="852562"/>
                </a:lnTo>
                <a:lnTo>
                  <a:pt x="105792" y="874513"/>
                </a:lnTo>
                <a:lnTo>
                  <a:pt x="154686" y="882396"/>
                </a:lnTo>
                <a:lnTo>
                  <a:pt x="2052066" y="882396"/>
                </a:lnTo>
                <a:lnTo>
                  <a:pt x="2100974" y="874513"/>
                </a:lnTo>
                <a:lnTo>
                  <a:pt x="2143438" y="852562"/>
                </a:lnTo>
                <a:lnTo>
                  <a:pt x="2176918" y="819082"/>
                </a:lnTo>
                <a:lnTo>
                  <a:pt x="2198869" y="776618"/>
                </a:lnTo>
                <a:lnTo>
                  <a:pt x="2206752" y="727710"/>
                </a:lnTo>
                <a:lnTo>
                  <a:pt x="2206752" y="154686"/>
                </a:lnTo>
                <a:lnTo>
                  <a:pt x="2198869" y="105777"/>
                </a:lnTo>
                <a:lnTo>
                  <a:pt x="2176918" y="63313"/>
                </a:lnTo>
                <a:lnTo>
                  <a:pt x="2143438" y="29833"/>
                </a:lnTo>
                <a:lnTo>
                  <a:pt x="2100974" y="7882"/>
                </a:lnTo>
                <a:lnTo>
                  <a:pt x="205206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6972" y="4187910"/>
            <a:ext cx="2131907" cy="1084250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AVANTAGES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Disponibles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pour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tous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3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1867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Gratuits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0485305-BF42-241E-1BE3-37B170823A18}"/>
              </a:ext>
            </a:extLst>
          </p:cNvPr>
          <p:cNvSpPr txBox="1"/>
          <p:nvPr/>
        </p:nvSpPr>
        <p:spPr>
          <a:xfrm>
            <a:off x="8920678" y="4800501"/>
            <a:ext cx="438573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2.67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F6616-BE50-DF48-6817-9DF0F45E8D0F}"/>
              </a:ext>
            </a:extLst>
          </p:cNvPr>
          <p:cNvSpPr/>
          <p:nvPr/>
        </p:nvSpPr>
        <p:spPr>
          <a:xfrm>
            <a:off x="8152481" y="6584414"/>
            <a:ext cx="4197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Mc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Pherson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et al. AM J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Hepatogastroenterol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35942" y="1804083"/>
            <a:ext cx="10676238" cy="2577802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 algn="ctr">
              <a:buNone/>
            </a:pPr>
            <a:r>
              <a:rPr lang="fr-FR" sz="2400" dirty="0"/>
              <a:t>                         FIB-4 &gt; 1.3 (&lt; 65 ans) et à 2 (&gt; 65  ans) </a:t>
            </a:r>
          </a:p>
          <a:p>
            <a:pPr algn="ctr">
              <a:buNone/>
            </a:pPr>
            <a:r>
              <a:rPr lang="fr-FR" sz="2400" dirty="0"/>
              <a:t>                        406/2 121 = </a:t>
            </a:r>
            <a:r>
              <a:rPr lang="fr-FR" sz="2400" dirty="0">
                <a:solidFill>
                  <a:srgbClr val="C00000"/>
                </a:solidFill>
              </a:rPr>
              <a:t>19.1 %</a:t>
            </a:r>
          </a:p>
          <a:p>
            <a:pPr algn="ctr">
              <a:buNone/>
            </a:pPr>
            <a:r>
              <a:rPr lang="fr-FR" sz="2400" dirty="0"/>
              <a:t>                        dont </a:t>
            </a:r>
            <a:r>
              <a:rPr lang="fr-FR" sz="2400" dirty="0">
                <a:solidFill>
                  <a:srgbClr val="C00000"/>
                </a:solidFill>
              </a:rPr>
              <a:t>1.7 </a:t>
            </a:r>
            <a:r>
              <a:rPr lang="fr-FR" sz="1800" dirty="0">
                <a:solidFill>
                  <a:srgbClr val="C00000"/>
                </a:solidFill>
              </a:rPr>
              <a:t>%     </a:t>
            </a:r>
            <a:r>
              <a:rPr lang="fr-FR" dirty="0"/>
              <a:t>FIB-4</a:t>
            </a:r>
            <a:r>
              <a:rPr lang="fr-FR" sz="1800" dirty="0">
                <a:solidFill>
                  <a:srgbClr val="C00000"/>
                </a:solidFill>
              </a:rPr>
              <a:t>  </a:t>
            </a:r>
            <a:r>
              <a:rPr lang="fr-FR" sz="2400" dirty="0"/>
              <a:t>&gt; 2.67 </a:t>
            </a:r>
            <a:endParaRPr lang="fr-FR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236012-B8FC-4D2B-B5EE-73E1F913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3484" y="234778"/>
            <a:ext cx="10515600" cy="1198605"/>
          </a:xfrm>
        </p:spPr>
        <p:txBody>
          <a:bodyPr>
            <a:normAutofit/>
          </a:bodyPr>
          <a:lstStyle/>
          <a:p>
            <a:r>
              <a:rPr lang="fr-FR" sz="3600" dirty="0"/>
              <a:t>                                                              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F7B3C6-DA0B-47A1-9023-18D3602A91AA}"/>
              </a:ext>
            </a:extLst>
          </p:cNvPr>
          <p:cNvSpPr txBox="1"/>
          <p:nvPr/>
        </p:nvSpPr>
        <p:spPr>
          <a:xfrm>
            <a:off x="1017918" y="108556"/>
            <a:ext cx="1026675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Etude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de dépistage de la fibrose par le FIB-4                                                        en médecine générale (34 MG) chez  2 121 </a:t>
            </a:r>
            <a:b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sujets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sans maladie du foie connue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(2018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A01A3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1732E97-7902-4439-8CEA-E09D84E3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4" y="6227180"/>
            <a:ext cx="11945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Ouzan D et al.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/>
                <a:ea typeface="Times New Roman" panose="02020603050405020304" pitchFamily="18" charset="0"/>
                <a:cs typeface="+mn-cs"/>
              </a:rPr>
              <a:t> Prospective screening for significant liver fibrosis by FIB-4 in primary care patient.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  Eur J Gastroenterol Hepatol 2021;33:986-991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49992D-F52E-B30D-80BF-34549A163852}"/>
              </a:ext>
            </a:extLst>
          </p:cNvPr>
          <p:cNvSpPr txBox="1"/>
          <p:nvPr/>
        </p:nvSpPr>
        <p:spPr>
          <a:xfrm>
            <a:off x="7203984" y="4509356"/>
            <a:ext cx="7423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Facteur de risque hépatique: 2021 sujets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IMC &gt;25: 47 %  Obèse : 20%)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Alcool &gt; 100g/semaine : 13%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Diabète: 10%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EDA483-2CCA-C05E-D929-32A5065489BA}"/>
              </a:ext>
            </a:extLst>
          </p:cNvPr>
          <p:cNvSpPr txBox="1"/>
          <p:nvPr/>
        </p:nvSpPr>
        <p:spPr>
          <a:xfrm>
            <a:off x="2387418" y="5338118"/>
            <a:ext cx="32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FIB-4, Elift, NFS, Fibromètre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ED8763-21F8-DD1B-2837-6E6E9650C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8" t="-14280" r="-10056" b="-7302"/>
          <a:stretch/>
        </p:blipFill>
        <p:spPr bwMode="auto">
          <a:xfrm>
            <a:off x="10687665" y="0"/>
            <a:ext cx="1504335" cy="13568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502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779" y="-1"/>
            <a:ext cx="10395284" cy="1370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dirty="0">
                <a:latin typeface="+mn-lt"/>
              </a:rPr>
              <a:t>Étiologies définies par le MG chez 295/406                            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patients FIB-4 positifs sans maladie du foie connue</a:t>
            </a:r>
            <a:endParaRPr lang="fr-FR" sz="4400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38575" y="5209028"/>
            <a:ext cx="729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Autres :  virales 14, médicaments 9, CBP 1</a:t>
            </a:r>
          </a:p>
        </p:txBody>
      </p:sp>
      <p:graphicFrame>
        <p:nvGraphicFramePr>
          <p:cNvPr id="7" name="Espace réservé du contenu 5">
            <a:extLst>
              <a:ext uri="{FF2B5EF4-FFF2-40B4-BE49-F238E27FC236}">
                <a16:creationId xmlns:a16="http://schemas.microsoft.com/office/drawing/2014/main" id="{2604F62C-4040-4650-B09C-1B0AAE2099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13304" y="1913079"/>
          <a:ext cx="5565392" cy="30702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429">
                  <a:extLst>
                    <a:ext uri="{9D8B030D-6E8A-4147-A177-3AD203B41FA5}">
                      <a16:colId xmlns:a16="http://schemas.microsoft.com/office/drawing/2014/main" val="1952233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</a:rPr>
                        <a:t>                        Étiologies</a:t>
                      </a:r>
                      <a:endParaRPr lang="fr-FR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FIB-4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aseline="0" dirty="0">
                          <a:solidFill>
                            <a:schemeClr val="bg1"/>
                          </a:solidFill>
                          <a:effectLst/>
                        </a:rPr>
                        <a:t>(N = 295/406)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NASH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Alcool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NASH +</a:t>
                      </a:r>
                      <a:r>
                        <a:rPr lang="en-US" sz="2000" baseline="0" dirty="0">
                          <a:effectLst/>
                        </a:rPr>
                        <a:t> a</a:t>
                      </a:r>
                      <a:r>
                        <a:rPr lang="en-US" sz="2000" dirty="0">
                          <a:effectLst/>
                        </a:rPr>
                        <a:t>lcool</a:t>
                      </a: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Autres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Aucune</a:t>
                      </a:r>
                      <a:endParaRPr lang="fr-FR" sz="20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effectLst/>
                        </a:rPr>
                        <a:t> 97</a:t>
                      </a:r>
                      <a:r>
                        <a:rPr lang="fr-FR" sz="2000" kern="1200" baseline="0" dirty="0">
                          <a:effectLst/>
                        </a:rPr>
                        <a:t> </a:t>
                      </a:r>
                      <a:r>
                        <a:rPr lang="fr-FR" sz="2000" kern="1200" dirty="0">
                          <a:effectLst/>
                        </a:rPr>
                        <a:t>(33 %)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effectLst/>
                        </a:rPr>
                        <a:t>48 (16 %)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effectLst/>
                        </a:rPr>
                        <a:t>24 (8 %)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effectLst/>
                        </a:rPr>
                        <a:t>24 (8 %)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effectLst/>
                        </a:rPr>
                        <a:t>102 (35 %)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CE512F34-C9BC-69DB-0C6F-5629697CF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" y="6274187"/>
            <a:ext cx="11934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Ouzan D et al.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/>
                <a:ea typeface="Times New Roman" panose="02020603050405020304" pitchFamily="18" charset="0"/>
                <a:cs typeface="+mn-cs"/>
              </a:rPr>
              <a:t> Prospective screening for significant liver fibrosis by FIB-4 in primary care patient.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  Eur J Gastroenterol Hepatol 2021;33:986-991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48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C59F4-61F3-18F0-A3C5-2AAD26CC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9" y="165360"/>
            <a:ext cx="11061121" cy="1139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dirty="0"/>
              <a:t>Relation élasticité hépatique, seuil du FIB-4 et étiologie </a:t>
            </a:r>
            <a:br>
              <a:rPr lang="fr-FR" sz="3200" dirty="0"/>
            </a:br>
            <a:r>
              <a:rPr lang="fr-FR" sz="3200" dirty="0"/>
              <a:t>de la maladie du foie (65/406 patients)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697D075-5A3E-C64B-233E-107CEBADA0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1504" y="1968297"/>
          <a:ext cx="8367536" cy="224015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869752">
                  <a:extLst>
                    <a:ext uri="{9D8B030D-6E8A-4147-A177-3AD203B41FA5}">
                      <a16:colId xmlns:a16="http://schemas.microsoft.com/office/drawing/2014/main" val="1732036504"/>
                    </a:ext>
                  </a:extLst>
                </a:gridCol>
                <a:gridCol w="2883635">
                  <a:extLst>
                    <a:ext uri="{9D8B030D-6E8A-4147-A177-3AD203B41FA5}">
                      <a16:colId xmlns:a16="http://schemas.microsoft.com/office/drawing/2014/main" val="56514167"/>
                    </a:ext>
                  </a:extLst>
                </a:gridCol>
                <a:gridCol w="2614149">
                  <a:extLst>
                    <a:ext uri="{9D8B030D-6E8A-4147-A177-3AD203B41FA5}">
                      <a16:colId xmlns:a16="http://schemas.microsoft.com/office/drawing/2014/main" val="4285609342"/>
                    </a:ext>
                  </a:extLst>
                </a:gridCol>
              </a:tblGrid>
              <a:tr h="679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Fibroscan n=62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        </a:t>
                      </a:r>
                      <a:r>
                        <a:rPr lang="en-US" sz="2000" dirty="0">
                          <a:effectLst/>
                        </a:rPr>
                        <a:t>≥7 Kpa (n=13)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1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   &lt;7 Kpa (n=49)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1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02518"/>
                  </a:ext>
                </a:extLst>
              </a:tr>
              <a:tr h="6568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FIB4 ≥ 2.67       </a:t>
                      </a:r>
                      <a:r>
                        <a:rPr lang="en-US" sz="1800" b="0" dirty="0">
                          <a:effectLst/>
                        </a:rPr>
                        <a:t>                                                               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8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3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005655"/>
                  </a:ext>
                </a:extLst>
              </a:tr>
              <a:tr h="9036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Facteur de risque de maladie du foie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13</a:t>
                      </a:r>
                      <a:endParaRPr lang="en-US" sz="1800" b="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20*</a:t>
                      </a:r>
                      <a:endParaRPr lang="en-US" sz="1800" b="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3941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A467950-5159-E303-7F40-69AE70873053}"/>
              </a:ext>
            </a:extLst>
          </p:cNvPr>
          <p:cNvSpPr txBox="1"/>
          <p:nvPr/>
        </p:nvSpPr>
        <p:spPr>
          <a:xfrm>
            <a:off x="10208871" y="550954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P&lt;0.001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D4A986F-30AB-1869-0022-C04A8339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" y="6302610"/>
            <a:ext cx="11934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Ouzan D et al.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/>
                <a:ea typeface="Times New Roman" panose="02020603050405020304" pitchFamily="18" charset="0"/>
                <a:cs typeface="+mn-cs"/>
              </a:rPr>
              <a:t> Prospective screening for significant liver fibrosis by FIB-4 in primary care patient.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  Eur J Gastroenterol Hepatol 2021;33:986-991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E8059E-EC24-1CED-7EEB-AE65E6CA6AFE}"/>
              </a:ext>
            </a:extLst>
          </p:cNvPr>
          <p:cNvSpPr txBox="1"/>
          <p:nvPr/>
        </p:nvSpPr>
        <p:spPr>
          <a:xfrm>
            <a:off x="7396480" y="4605774"/>
            <a:ext cx="673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*NAFLD: 15, Alcool: 4, CBP: 1</a:t>
            </a:r>
          </a:p>
        </p:txBody>
      </p:sp>
    </p:spTree>
    <p:extLst>
      <p:ext uri="{BB962C8B-B14F-4D97-AF65-F5344CB8AC3E}">
        <p14:creationId xmlns:p14="http://schemas.microsoft.com/office/powerpoint/2010/main" val="279775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ndicat des Biologistes">
            <a:extLst>
              <a:ext uri="{FF2B5EF4-FFF2-40B4-BE49-F238E27FC236}">
                <a16:creationId xmlns:a16="http://schemas.microsoft.com/office/drawing/2014/main" id="{E997BEAE-BDF3-4C7A-A3BA-66BCCAB5D1C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51" y="4242877"/>
            <a:ext cx="1465463" cy="73871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12639CA-BCCF-4EE4-9595-B0C9CE2E3C5B}"/>
              </a:ext>
            </a:extLst>
          </p:cNvPr>
          <p:cNvGraphicFramePr>
            <a:graphicFrameLocks noGrp="1"/>
          </p:cNvGraphicFramePr>
          <p:nvPr/>
        </p:nvGraphicFramePr>
        <p:xfrm>
          <a:off x="1776549" y="4257687"/>
          <a:ext cx="4999571" cy="723900"/>
        </p:xfrm>
        <a:graphic>
          <a:graphicData uri="http://schemas.openxmlformats.org/drawingml/2006/table">
            <a:tbl>
              <a:tblPr/>
              <a:tblGrid>
                <a:gridCol w="4999571">
                  <a:extLst>
                    <a:ext uri="{9D8B030D-6E8A-4147-A177-3AD203B41FA5}">
                      <a16:colId xmlns:a16="http://schemas.microsoft.com/office/drawing/2014/main" val="287886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lang="fr-FR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Le FIB-4, un nouvel outil de dépistage</a:t>
                      </a:r>
                      <a:br>
                        <a:rPr lang="fr-FR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fr-FR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des maladies chroniques du foie</a:t>
                      </a:r>
                      <a:br>
                        <a:rPr lang="fr-FR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fr-FR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pour les biologistes médicaux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4146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61E1198-C3F7-4E13-99DD-CE15C25C61C0}"/>
              </a:ext>
            </a:extLst>
          </p:cNvPr>
          <p:cNvSpPr txBox="1"/>
          <p:nvPr/>
        </p:nvSpPr>
        <p:spPr>
          <a:xfrm>
            <a:off x="1631949" y="1817855"/>
            <a:ext cx="8893811" cy="142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 score FIB4 est généré automatiquement à partir du 1 octobre 2020             par tous les laboratoires de biologie médicale de ville des Alpes Maritimes dès lors que les transaminases ALAT/ASAT et plaquettes sont prescrites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0088D9B-F84C-4364-BE5C-FB7BF2651841}"/>
              </a:ext>
            </a:extLst>
          </p:cNvPr>
          <p:cNvGraphicFramePr>
            <a:graphicFrameLocks noGrp="1"/>
          </p:cNvGraphicFramePr>
          <p:nvPr/>
        </p:nvGraphicFramePr>
        <p:xfrm>
          <a:off x="2677100" y="3666028"/>
          <a:ext cx="3200400" cy="4851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489961705"/>
                    </a:ext>
                  </a:extLst>
                </a:gridCol>
              </a:tblGrid>
              <a:tr h="108341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</a:rPr>
                        <a:t>30/10 /2020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72117"/>
                  </a:ext>
                </a:extLst>
              </a:tr>
              <a:tr h="191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3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52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9787" y="1537207"/>
            <a:ext cx="10949512" cy="140209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74121" marR="0" lvl="0" indent="-4571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Tx/>
              <a:buFont typeface="Arial MT"/>
              <a:buChar char="•"/>
              <a:tabLst>
                <a:tab pos="473275" algn="l"/>
                <a:tab pos="474121" algn="l"/>
              </a:tabLst>
              <a:defRPr/>
            </a:pP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Etude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retrospective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américaine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dans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un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registre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de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soins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primaires</a:t>
            </a:r>
          </a:p>
          <a:p>
            <a:pPr marL="474121" marR="0" lvl="0" indent="-4571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Tx/>
              <a:buFont typeface="Arial MT"/>
              <a:buChar char="•"/>
              <a:tabLst>
                <a:tab pos="473275" algn="l"/>
                <a:tab pos="474121" algn="l"/>
              </a:tabLst>
              <a:defRPr/>
            </a:pP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20 556</a:t>
            </a:r>
            <a:r>
              <a:rPr kumimoji="0" sz="2000" b="0" i="0" u="none" strike="noStrike" kern="1200" cap="none" spc="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patients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inclus à partir de 2007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avec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calcul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du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FIB4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Calibri"/>
            </a:endParaRPr>
          </a:p>
          <a:p>
            <a:pPr marL="474121" marR="0" lvl="0" indent="-4571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Tx/>
              <a:buFont typeface="Arial MT"/>
              <a:buChar char="•"/>
              <a:tabLst>
                <a:tab pos="473275" algn="l"/>
                <a:tab pos="474121" algn="l"/>
              </a:tabLst>
              <a:defRPr/>
            </a:pP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837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(4,1</a:t>
            </a:r>
            <a:r>
              <a:rPr kumimoji="0" sz="2000" b="0" i="0" u="none" strike="noStrike" kern="1200" cap="none" spc="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%)</a:t>
            </a:r>
            <a:r>
              <a:rPr kumimoji="0" sz="2000" b="0" i="0" u="none" strike="noStrike" kern="1200" cap="none" spc="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événements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hépatiques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(cirrhose/</a:t>
            </a:r>
            <a:r>
              <a:rPr kumimoji="0" lang="fr-FR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carcinome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hépatocellulaire,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transplantation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hépatique)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au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cours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du suivi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moyen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de</a:t>
            </a:r>
            <a:r>
              <a:rPr kumimoji="0" sz="2000" b="0" i="0" u="none" strike="noStrike" kern="1200" cap="none" spc="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8,2</a:t>
            </a:r>
            <a:r>
              <a:rPr kumimoji="0" sz="2000" b="0" i="0" u="none" strike="noStrike" kern="1200" cap="none" spc="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+</a:t>
            </a:r>
            <a:r>
              <a:rPr kumimoji="0" sz="2000" b="0" i="0" u="none" strike="noStrike" kern="1200" cap="none" spc="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3,3</a:t>
            </a:r>
            <a:r>
              <a:rPr kumimoji="0" sz="2000" b="0" i="0" u="none" strike="noStrike" kern="1200" cap="none" spc="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/>
              </a:rPr>
              <a:t>années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7892" y="3843634"/>
            <a:ext cx="4437517" cy="26042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42712" y="4942366"/>
            <a:ext cx="51308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63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,9</a:t>
            </a: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8104" y="4401481"/>
            <a:ext cx="51308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,2</a:t>
            </a: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0476" y="3960470"/>
            <a:ext cx="37761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,9</a:t>
            </a: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6296" y="3437127"/>
            <a:ext cx="132080" cy="130387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99059" y="0"/>
                </a:moveTo>
                <a:lnTo>
                  <a:pt x="0" y="0"/>
                </a:lnTo>
                <a:lnTo>
                  <a:pt x="0" y="97536"/>
                </a:lnTo>
                <a:lnTo>
                  <a:pt x="99059" y="97536"/>
                </a:lnTo>
                <a:lnTo>
                  <a:pt x="9905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9692" y="3316733"/>
            <a:ext cx="109558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≤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1,30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50615" y="3437127"/>
            <a:ext cx="130387" cy="130387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2827" y="3316733"/>
            <a:ext cx="15240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1,31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2,67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21655" y="3437127"/>
            <a:ext cx="130387" cy="130387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868" y="3316733"/>
            <a:ext cx="109728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</a:t>
            </a:r>
            <a:r>
              <a:rPr kumimoji="0" sz="1867" b="0" i="0" u="none" strike="noStrike" kern="1200" cap="none" spc="-6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2,67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78441" y="638514"/>
            <a:ext cx="4982812" cy="46029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/>
              <a:t>FIB4</a:t>
            </a:r>
            <a:r>
              <a:rPr sz="3200" spc="-53" dirty="0"/>
              <a:t> </a:t>
            </a:r>
            <a:r>
              <a:rPr sz="3200" dirty="0"/>
              <a:t>en</a:t>
            </a:r>
            <a:r>
              <a:rPr sz="3200" spc="-47" dirty="0"/>
              <a:t> </a:t>
            </a:r>
            <a:r>
              <a:rPr sz="3200" spc="-7" dirty="0"/>
              <a:t>soins</a:t>
            </a:r>
            <a:r>
              <a:rPr sz="3200" spc="-47" dirty="0"/>
              <a:t> </a:t>
            </a:r>
            <a:r>
              <a:rPr sz="3200" spc="-13" dirty="0"/>
              <a:t>primaires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F703AF-B41F-1AEA-C359-EC4AEDC9C387}"/>
              </a:ext>
            </a:extLst>
          </p:cNvPr>
          <p:cNvSpPr txBox="1"/>
          <p:nvPr/>
        </p:nvSpPr>
        <p:spPr>
          <a:xfrm>
            <a:off x="2063582" y="6537634"/>
            <a:ext cx="10829187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Schreiner</a:t>
            </a:r>
            <a:r>
              <a:rPr kumimoji="0" lang="nl-NL" sz="11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AD, 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FIB-4 and incident severe liver outcomes in patients with undiagnosed chronic liver disease: A Fine-Gray competing risk analysis. Liver Int. 2023;43:170–179. 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294" y="318176"/>
            <a:ext cx="7441636" cy="903495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3200" spc="-7" dirty="0"/>
              <a:t>FIB4</a:t>
            </a:r>
            <a:r>
              <a:rPr sz="3200" spc="-53" dirty="0"/>
              <a:t> </a:t>
            </a:r>
            <a:r>
              <a:rPr sz="3200" dirty="0"/>
              <a:t>en</a:t>
            </a:r>
            <a:r>
              <a:rPr sz="3200" spc="-47" dirty="0"/>
              <a:t> </a:t>
            </a:r>
            <a:r>
              <a:rPr sz="3200" spc="-7" dirty="0"/>
              <a:t>soins</a:t>
            </a:r>
            <a:r>
              <a:rPr sz="3200" spc="-47" dirty="0"/>
              <a:t> </a:t>
            </a:r>
            <a:r>
              <a:rPr lang="fr-FR" sz="3200" spc="-13" dirty="0"/>
              <a:t>primaires</a:t>
            </a:r>
            <a:br>
              <a:rPr lang="fr-FR" sz="3200" spc="-13" dirty="0"/>
            </a:br>
            <a:r>
              <a:rPr lang="fr-FR" sz="3200" spc="-13" dirty="0"/>
              <a:t>20 556 patients suivis pendant 8 ans </a:t>
            </a:r>
            <a:endParaRPr sz="3200" spc="-13" dirty="0"/>
          </a:p>
        </p:txBody>
      </p:sp>
      <p:grpSp>
        <p:nvGrpSpPr>
          <p:cNvPr id="5" name="object 5"/>
          <p:cNvGrpSpPr/>
          <p:nvPr/>
        </p:nvGrpSpPr>
        <p:grpSpPr>
          <a:xfrm>
            <a:off x="2564092" y="2960016"/>
            <a:ext cx="4362811" cy="2738727"/>
            <a:chOff x="5318569" y="2311907"/>
            <a:chExt cx="3164205" cy="1962150"/>
          </a:xfrm>
        </p:grpSpPr>
        <p:sp>
          <p:nvSpPr>
            <p:cNvPr id="6" name="object 6"/>
            <p:cNvSpPr/>
            <p:nvPr/>
          </p:nvSpPr>
          <p:spPr>
            <a:xfrm>
              <a:off x="5586984" y="4096511"/>
              <a:ext cx="525780" cy="172720"/>
            </a:xfrm>
            <a:custGeom>
              <a:avLst/>
              <a:gdLst/>
              <a:ahLst/>
              <a:cxnLst/>
              <a:rect l="l" t="t" r="r" b="b"/>
              <a:pathLst>
                <a:path w="525779" h="172720">
                  <a:moveTo>
                    <a:pt x="525779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525779" y="172212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40068" y="3939539"/>
              <a:ext cx="525780" cy="329565"/>
            </a:xfrm>
            <a:custGeom>
              <a:avLst/>
              <a:gdLst/>
              <a:ahLst/>
              <a:cxnLst/>
              <a:rect l="l" t="t" r="r" b="b"/>
              <a:pathLst>
                <a:path w="525779" h="329564">
                  <a:moveTo>
                    <a:pt x="525779" y="0"/>
                  </a:moveTo>
                  <a:lnTo>
                    <a:pt x="0" y="0"/>
                  </a:lnTo>
                  <a:lnTo>
                    <a:pt x="0" y="329184"/>
                  </a:lnTo>
                  <a:lnTo>
                    <a:pt x="525779" y="329184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93152" y="2641091"/>
              <a:ext cx="525780" cy="1628139"/>
            </a:xfrm>
            <a:custGeom>
              <a:avLst/>
              <a:gdLst/>
              <a:ahLst/>
              <a:cxnLst/>
              <a:rect l="l" t="t" r="r" b="b"/>
              <a:pathLst>
                <a:path w="525779" h="1628139">
                  <a:moveTo>
                    <a:pt x="525779" y="0"/>
                  </a:moveTo>
                  <a:lnTo>
                    <a:pt x="0" y="0"/>
                  </a:lnTo>
                  <a:lnTo>
                    <a:pt x="0" y="1627632"/>
                  </a:lnTo>
                  <a:lnTo>
                    <a:pt x="525779" y="1627632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23332" y="2311907"/>
              <a:ext cx="3159760" cy="1957070"/>
            </a:xfrm>
            <a:custGeom>
              <a:avLst/>
              <a:gdLst/>
              <a:ahLst/>
              <a:cxnLst/>
              <a:rect l="l" t="t" r="r" b="b"/>
              <a:pathLst>
                <a:path w="3159759" h="1957070">
                  <a:moveTo>
                    <a:pt x="0" y="1956816"/>
                  </a:moveTo>
                  <a:lnTo>
                    <a:pt x="0" y="0"/>
                  </a:lnTo>
                </a:path>
                <a:path w="3159759" h="1957070">
                  <a:moveTo>
                    <a:pt x="0" y="1956816"/>
                  </a:moveTo>
                  <a:lnTo>
                    <a:pt x="3159251" y="195681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54010" y="5026490"/>
            <a:ext cx="37761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,2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7547" y="4818041"/>
            <a:ext cx="37676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4,2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0928" y="3066737"/>
            <a:ext cx="51308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33" b="1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21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,8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747" y="5505230"/>
            <a:ext cx="15494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89210" y="4983413"/>
            <a:ext cx="15494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97585" y="3417587"/>
            <a:ext cx="274320" cy="135710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7594" y="2895701"/>
            <a:ext cx="27432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7263" y="5774673"/>
            <a:ext cx="79925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r>
              <a:rPr kumimoji="0" sz="1333" b="1" i="0" u="none" strike="noStrike" kern="1200" cap="none" spc="-4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≤</a:t>
            </a:r>
            <a:r>
              <a:rPr kumimoji="0" sz="1333" b="1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1,30</a:t>
            </a: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4120" y="5774673"/>
            <a:ext cx="1106592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r>
              <a:rPr kumimoji="0" sz="1333" b="1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1,31</a:t>
            </a:r>
            <a:r>
              <a:rPr kumimoji="0" sz="1333" b="1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333" b="1" i="0" u="none" strike="noStrike" kern="1200" cap="none" spc="-2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2,67</a:t>
            </a: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43811" y="5774673"/>
            <a:ext cx="8001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r>
              <a:rPr kumimoji="0" sz="1333" b="1" i="0" u="none" strike="noStrike" kern="1200" cap="none" spc="-4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</a:t>
            </a:r>
            <a:r>
              <a:rPr kumimoji="0" sz="1333" b="1" i="0" u="none" strike="noStrike" kern="1200" cap="none" spc="-3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2,67</a:t>
            </a: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64263" y="3452871"/>
            <a:ext cx="179793" cy="1798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ts val="13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Taux</a:t>
            </a:r>
            <a:r>
              <a:rPr kumimoji="0" sz="1333" b="1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333" b="1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complication</a:t>
            </a:r>
            <a:r>
              <a:rPr kumimoji="0" sz="1333" b="1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33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(%)</a:t>
            </a: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24153" y="1835139"/>
            <a:ext cx="3880273" cy="59259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lvl="0" indent="40639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4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Taux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complication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cours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 suivi </a:t>
            </a:r>
            <a:r>
              <a:rPr kumimoji="0" sz="1867" b="1" i="0" u="none" strike="noStrike" kern="1200" cap="none" spc="-40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1867" b="1" i="0" u="none" strike="noStrike" kern="1200" cap="none" spc="-2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fonction</a:t>
            </a:r>
            <a:r>
              <a:rPr kumimoji="0" sz="1867" b="1" i="0" u="none" strike="noStrike" kern="1200" cap="none" spc="-4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trois </a:t>
            </a: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catégories</a:t>
            </a:r>
            <a:r>
              <a:rPr kumimoji="0" sz="1867" b="1" i="0" u="none" strike="noStrike" kern="1200" cap="none" spc="-4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FIB4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EBB5E37B-E02E-42FB-BC1D-86F4A285E883}"/>
              </a:ext>
            </a:extLst>
          </p:cNvPr>
          <p:cNvSpPr txBox="1"/>
          <p:nvPr/>
        </p:nvSpPr>
        <p:spPr>
          <a:xfrm>
            <a:off x="8022626" y="3234977"/>
            <a:ext cx="3576320" cy="186375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Parmi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</a:t>
            </a:r>
            <a:r>
              <a:rPr kumimoji="0" sz="2000" b="0" i="0" u="none" strike="noStrike" kern="1200" cap="none" spc="9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837</a:t>
            </a:r>
            <a:r>
              <a:rPr kumimoji="0" sz="2000" b="0" i="0" u="none" strike="noStrike" kern="1200" cap="none" spc="7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patients</a:t>
            </a:r>
            <a:r>
              <a:rPr kumimoji="0" sz="2000" b="0" i="0" u="none" strike="noStrike" kern="1200" cap="none" spc="6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ayant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 </a:t>
            </a:r>
            <a:r>
              <a:rPr kumimoji="0" sz="2000" b="0" i="0" u="none" strike="noStrike" kern="1200" cap="none" spc="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 événement hépatique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 cours </a:t>
            </a:r>
            <a:r>
              <a:rPr kumimoji="0" sz="2000" b="0" i="0" u="none" strike="noStrike" kern="1200" cap="none" spc="-433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7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suivi,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33" marR="204042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411 (49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%) </a:t>
            </a:r>
            <a:r>
              <a:rPr kumimoji="0" sz="2000" b="1" i="0" u="none" strike="noStrike" kern="1200" cap="none" spc="-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n’avaient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 de </a:t>
            </a:r>
            <a:r>
              <a:rPr kumimoji="0" sz="2000" b="1" i="0" u="none" strike="noStrike" kern="1200" cap="none" spc="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diagnostic</a:t>
            </a:r>
            <a:r>
              <a:rPr kumimoji="0" sz="2000" b="1" i="0" u="none" strike="noStrike" kern="1200" cap="none" spc="-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préalable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1" i="0" u="none" strike="noStrike" kern="1200" cap="none" spc="-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maladie </a:t>
            </a:r>
            <a:r>
              <a:rPr kumimoji="0" sz="2000" b="1" i="0" u="none" strike="noStrike" kern="1200" cap="none" spc="-4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chronique</a:t>
            </a:r>
            <a:r>
              <a:rPr kumimoji="0" sz="2000" b="1" i="0" u="none" strike="noStrike" kern="1200" cap="none" spc="-2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2000" b="1" i="0" u="none" strike="noStrike" kern="1200" cap="none" spc="-1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foie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!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18397A-BEEC-F64B-4FA5-04DE56BE6535}"/>
              </a:ext>
            </a:extLst>
          </p:cNvPr>
          <p:cNvSpPr txBox="1"/>
          <p:nvPr/>
        </p:nvSpPr>
        <p:spPr>
          <a:xfrm>
            <a:off x="1519881" y="6300961"/>
            <a:ext cx="10631479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Schreiner</a:t>
            </a:r>
            <a:r>
              <a:rPr kumimoji="0" lang="nl-NL" sz="11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AD, 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FIB-4 and incident severe liver outcomes in patients with undiagnosed chronic liver disease: A Fine-Gray competing risk analysis. Liver Int. 2023;43:170–179. 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09979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and Divider Slides">
  <a:themeElements>
    <a:clrScheme name="ForumHepato#4">
      <a:dk1>
        <a:srgbClr val="54565B"/>
      </a:dk1>
      <a:lt1>
        <a:srgbClr val="FFFFFF"/>
      </a:lt1>
      <a:dk2>
        <a:srgbClr val="FC9100"/>
      </a:dk2>
      <a:lt2>
        <a:srgbClr val="C6CAC6"/>
      </a:lt2>
      <a:accent1>
        <a:srgbClr val="5C80C0"/>
      </a:accent1>
      <a:accent2>
        <a:srgbClr val="72B11D"/>
      </a:accent2>
      <a:accent3>
        <a:srgbClr val="8CB7E3"/>
      </a:accent3>
      <a:accent4>
        <a:srgbClr val="F9AF22"/>
      </a:accent4>
      <a:accent5>
        <a:srgbClr val="C21251"/>
      </a:accent5>
      <a:accent6>
        <a:srgbClr val="F9AF22"/>
      </a:accent6>
      <a:hlink>
        <a:srgbClr val="80B7D2"/>
      </a:hlink>
      <a:folHlink>
        <a:srgbClr val="5C80C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ntro and Divider Slides">
  <a:themeElements>
    <a:clrScheme name="ForumHepato#4">
      <a:dk1>
        <a:srgbClr val="54565B"/>
      </a:dk1>
      <a:lt1>
        <a:srgbClr val="FFFFFF"/>
      </a:lt1>
      <a:dk2>
        <a:srgbClr val="FC9100"/>
      </a:dk2>
      <a:lt2>
        <a:srgbClr val="C6CAC6"/>
      </a:lt2>
      <a:accent1>
        <a:srgbClr val="5C80C0"/>
      </a:accent1>
      <a:accent2>
        <a:srgbClr val="72B11D"/>
      </a:accent2>
      <a:accent3>
        <a:srgbClr val="8CB7E3"/>
      </a:accent3>
      <a:accent4>
        <a:srgbClr val="F9AF22"/>
      </a:accent4>
      <a:accent5>
        <a:srgbClr val="C21251"/>
      </a:accent5>
      <a:accent6>
        <a:srgbClr val="F9AF22"/>
      </a:accent6>
      <a:hlink>
        <a:srgbClr val="80B7D2"/>
      </a:hlink>
      <a:folHlink>
        <a:srgbClr val="5C80C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ro and Divider Slides">
  <a:themeElements>
    <a:clrScheme name="ForumHepato#4">
      <a:dk1>
        <a:srgbClr val="54565B"/>
      </a:dk1>
      <a:lt1>
        <a:srgbClr val="FFFFFF"/>
      </a:lt1>
      <a:dk2>
        <a:srgbClr val="FC9100"/>
      </a:dk2>
      <a:lt2>
        <a:srgbClr val="C6CAC6"/>
      </a:lt2>
      <a:accent1>
        <a:srgbClr val="5C80C0"/>
      </a:accent1>
      <a:accent2>
        <a:srgbClr val="72B11D"/>
      </a:accent2>
      <a:accent3>
        <a:srgbClr val="8CB7E3"/>
      </a:accent3>
      <a:accent4>
        <a:srgbClr val="F9AF22"/>
      </a:accent4>
      <a:accent5>
        <a:srgbClr val="C21251"/>
      </a:accent5>
      <a:accent6>
        <a:srgbClr val="F9AF22"/>
      </a:accent6>
      <a:hlink>
        <a:srgbClr val="80B7D2"/>
      </a:hlink>
      <a:folHlink>
        <a:srgbClr val="5C80C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1513</Words>
  <Application>Microsoft Office PowerPoint</Application>
  <PresentationFormat>Grand écran</PresentationFormat>
  <Paragraphs>249</Paragraphs>
  <Slides>25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Arial MT</vt:lpstr>
      <vt:lpstr>Calibri</vt:lpstr>
      <vt:lpstr>Proxima Nova Regular</vt:lpstr>
      <vt:lpstr>Times New Roman</vt:lpstr>
      <vt:lpstr>Trebuchet MS</vt:lpstr>
      <vt:lpstr>Wingdings 2</vt:lpstr>
      <vt:lpstr>Wingdings 3</vt:lpstr>
      <vt:lpstr>Intro and Divider Slides</vt:lpstr>
      <vt:lpstr>2_Intro and Divider Slides</vt:lpstr>
      <vt:lpstr>1_Intro and Divider Slides</vt:lpstr>
      <vt:lpstr>1_Thème Office</vt:lpstr>
      <vt:lpstr>Le FIB-4,  l’outil de dépistage incontournable</vt:lpstr>
      <vt:lpstr>Liens d’intérêts</vt:lpstr>
      <vt:lpstr>FIB-4</vt:lpstr>
      <vt:lpstr>                                                                  </vt:lpstr>
      <vt:lpstr>Étiologies définies par le MG chez 295/406                             patients FIB-4 positifs sans maladie du foie connue</vt:lpstr>
      <vt:lpstr>Relation élasticité hépatique, seuil du FIB-4 et étiologie  de la maladie du foie (65/406 patients)</vt:lpstr>
      <vt:lpstr>Présentation PowerPoint</vt:lpstr>
      <vt:lpstr>FIB4 en soins primaires</vt:lpstr>
      <vt:lpstr>FIB4 en soins primaires 20 556 patients suivis pendant 8 ans </vt:lpstr>
      <vt:lpstr>Evaluation du calcul automatique  du FIB-4 en médecine générale</vt:lpstr>
      <vt:lpstr>Confirmation par le test ELF des sujets  qui ont un score de FIB-4 &gt;1.3</vt:lpstr>
      <vt:lpstr>Facteurs associés à la confirmation du FIB-4 par le test ELF Renseignements fournis chez 755 des 869 patients  FIB-4 &gt; 1.3 </vt:lpstr>
      <vt:lpstr>Renseignements fournis par le MG  chez 755 des 869 patients ayant un FIB-4 &gt; 1.3  </vt:lpstr>
      <vt:lpstr>Présentation PowerPoint</vt:lpstr>
      <vt:lpstr>FIB-4 suivi de ELF et de Fibroscan en population Générale et à risque</vt:lpstr>
      <vt:lpstr>Percentage of knowledge of different non-invasive liver fibrosis tests  in diabetologists, and western  and southern general practitioners. </vt:lpstr>
      <vt:lpstr>Pour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/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FIB-4,  l’outil de dépistage incontournable</dc:title>
  <dc:creator>Fabrice van brabandt</dc:creator>
  <cp:lastModifiedBy>Fabrice van brabandt</cp:lastModifiedBy>
  <cp:revision>1</cp:revision>
  <dcterms:created xsi:type="dcterms:W3CDTF">2023-10-20T07:36:10Z</dcterms:created>
  <dcterms:modified xsi:type="dcterms:W3CDTF">2023-10-20T07:37:15Z</dcterms:modified>
</cp:coreProperties>
</file>